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3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4.xml" ContentType="application/vnd.openxmlformats-officedocument.presentationml.notesSlide+xml"/>
  <Override PartName="/ppt/charts/chart16.xml" ContentType="application/vnd.openxmlformats-officedocument.drawingml.chart+xml"/>
  <Override PartName="/ppt/drawings/drawing7.xml" ContentType="application/vnd.openxmlformats-officedocument.drawingml.chartshapes+xml"/>
  <Override PartName="/ppt/charts/chart17.xml" ContentType="application/vnd.openxmlformats-officedocument.drawingml.chart+xml"/>
  <Override PartName="/ppt/drawings/drawing8.xml" ContentType="application/vnd.openxmlformats-officedocument.drawingml.chartshapes+xml"/>
  <Override PartName="/ppt/charts/chart18.xml" ContentType="application/vnd.openxmlformats-officedocument.drawingml.chart+xml"/>
  <Override PartName="/ppt/drawings/drawing9.xml" ContentType="application/vnd.openxmlformats-officedocument.drawingml.chartshapes+xml"/>
  <Override PartName="/ppt/charts/chart19.xml" ContentType="application/vnd.openxmlformats-officedocument.drawingml.chart+xml"/>
  <Override PartName="/ppt/drawings/drawing10.xml" ContentType="application/vnd.openxmlformats-officedocument.drawingml.chartshapes+xml"/>
  <Override PartName="/ppt/charts/chart20.xml" ContentType="application/vnd.openxmlformats-officedocument.drawingml.chart+xml"/>
  <Override PartName="/ppt/drawings/drawing11.xml" ContentType="application/vnd.openxmlformats-officedocument.drawingml.chartshapes+xml"/>
  <Override PartName="/ppt/charts/chart21.xml" ContentType="application/vnd.openxmlformats-officedocument.drawingml.chart+xml"/>
  <Override PartName="/ppt/drawings/drawing12.xml" ContentType="application/vnd.openxmlformats-officedocument.drawingml.chartshapes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5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6.xml" ContentType="application/vnd.openxmlformats-officedocument.presentationml.notesSlide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drawings/drawing1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87" r:id="rId18"/>
    <p:sldId id="288" r:id="rId19"/>
    <p:sldId id="298" r:id="rId20"/>
    <p:sldId id="276" r:id="rId21"/>
    <p:sldId id="277" r:id="rId22"/>
    <p:sldId id="296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6" r:id="rId31"/>
    <p:sldId id="299" r:id="rId32"/>
    <p:sldId id="302" r:id="rId33"/>
    <p:sldId id="290" r:id="rId34"/>
    <p:sldId id="29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5642" autoAdjust="0"/>
  </p:normalViewPr>
  <p:slideViewPr>
    <p:cSldViewPr>
      <p:cViewPr>
        <p:scale>
          <a:sx n="100" d="100"/>
          <a:sy n="100" d="100"/>
        </p:scale>
        <p:origin x="-24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3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154276027996519"/>
          <c:y val="3.9505768174327272E-2"/>
          <c:w val="0.58033573928258964"/>
          <c:h val="0.9256396264420465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первоначальный 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888888888889011E-3"/>
                  <c:y val="0.29144037328846001"/>
                </c:manualLayout>
              </c:layout>
              <c:tx>
                <c:rich>
                  <a:bodyPr rot="-5400000" vert="horz"/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/>
                      <a:t> </a:t>
                    </a:r>
                    <a:r>
                      <a:rPr lang="en-US" dirty="0" smtClean="0"/>
                      <a:t>48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663,1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9011E-3"/>
                  <c:y val="0.29872638262067047"/>
                </c:manualLayout>
              </c:layout>
              <c:tx>
                <c:rich>
                  <a:bodyPr rot="-5400000" vert="horz"/>
                  <a:lstStyle/>
                  <a:p>
                    <a:pPr>
                      <a:defRPr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ru-RU" dirty="0" smtClean="0"/>
                      <a:t> </a:t>
                    </a:r>
                    <a:r>
                      <a:rPr lang="en-US" dirty="0" smtClean="0"/>
                      <a:t>50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236,9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delete val="1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48663.1</c:v>
                </c:pt>
                <c:pt idx="1">
                  <c:v>50236.9</c:v>
                </c:pt>
                <c:pt idx="2">
                  <c:v>-1573.8000000000029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уточненный 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1666666666666814E-3"/>
                  <c:y val="0.2574389964048050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224,5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0925337632080994E-17"/>
                  <c:y val="0.2282949590759588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153,2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0.247724508529029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-10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928,7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84224.5</c:v>
                </c:pt>
                <c:pt idx="1">
                  <c:v>95153.2</c:v>
                </c:pt>
                <c:pt idx="2">
                  <c:v>-10928.699999999993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9444444444444909E-3"/>
                  <c:y val="0.2088656008567284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77 887,0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0.1894362426374990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85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446,2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611111111111124E-2"/>
                  <c:y val="0.221008949743746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-7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559,2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Доходы</c:v>
                </c:pt>
                <c:pt idx="1">
                  <c:v>Расходы</c:v>
                </c:pt>
                <c:pt idx="2">
                  <c:v>Дефицит (профицит)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77887</c:v>
                </c:pt>
                <c:pt idx="1">
                  <c:v>85446.2</c:v>
                </c:pt>
                <c:pt idx="2">
                  <c:v>-7559.1999999999989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2256768"/>
        <c:axId val="162258304"/>
        <c:axId val="0"/>
      </c:bar3DChart>
      <c:catAx>
        <c:axId val="162256768"/>
        <c:scaling>
          <c:orientation val="minMax"/>
        </c:scaling>
        <c:delete val="0"/>
        <c:axPos val="b"/>
        <c:majorTickMark val="out"/>
        <c:minorTickMark val="none"/>
        <c:tickLblPos val="nextTo"/>
        <c:crossAx val="162258304"/>
        <c:crosses val="autoZero"/>
        <c:auto val="1"/>
        <c:lblAlgn val="ctr"/>
        <c:lblOffset val="100"/>
        <c:noMultiLvlLbl val="0"/>
      </c:catAx>
      <c:valAx>
        <c:axId val="162258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225676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988998250218847"/>
          <c:y val="2.7877824677185189E-2"/>
          <c:w val="0.6672454068241529"/>
          <c:h val="0.838815262696263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Первоначальный 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5.5555555555555558E-3"/>
                  <c:y val="0.226234953787026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7178E-3"/>
                  <c:y val="-2.3323191112064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888888888888991E-3"/>
                  <c:y val="0.237209302325581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24011.200000000001</c:v>
                </c:pt>
                <c:pt idx="1">
                  <c:v>3522.7</c:v>
                </c:pt>
                <c:pt idx="2">
                  <c:v>21129.200000000001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Уточненный 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1666666666666423E-3"/>
                  <c:y val="0.233231911120644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11111111111125E-2"/>
                  <c:y val="-1.8658552889651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81E-3"/>
                  <c:y val="0.302723083568279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28922.799999999996</c:v>
                </c:pt>
                <c:pt idx="1">
                  <c:v>4169.2</c:v>
                </c:pt>
                <c:pt idx="2">
                  <c:v>51132.5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Исполнение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7777777777781E-3"/>
                  <c:y val="0.193582486230134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555555555555558E-3"/>
                  <c:y val="-2.09908720008580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81E-3"/>
                  <c:y val="0.202520777841278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25200.2</c:v>
                </c:pt>
                <c:pt idx="1">
                  <c:v>3110.6</c:v>
                </c:pt>
                <c:pt idx="2">
                  <c:v>49576.2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6158592"/>
        <c:axId val="66160128"/>
        <c:axId val="0"/>
      </c:bar3DChart>
      <c:catAx>
        <c:axId val="66158592"/>
        <c:scaling>
          <c:orientation val="minMax"/>
        </c:scaling>
        <c:delete val="0"/>
        <c:axPos val="b"/>
        <c:majorTickMark val="out"/>
        <c:minorTickMark val="none"/>
        <c:tickLblPos val="nextTo"/>
        <c:crossAx val="66160128"/>
        <c:crosses val="autoZero"/>
        <c:auto val="1"/>
        <c:lblAlgn val="ctr"/>
        <c:lblOffset val="100"/>
        <c:noMultiLvlLbl val="0"/>
      </c:catAx>
      <c:valAx>
        <c:axId val="661601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6158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869094488188974"/>
          <c:y val="4.1389481865208924E-2"/>
          <c:w val="0.20130905511811023"/>
          <c:h val="0.28982701170787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771216097987994E-4"/>
          <c:y val="0"/>
          <c:w val="0.76643274278215157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тыс.рублей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7277427821522309"/>
                  <c:y val="-2.5012499139280768E-2"/>
                </c:manualLayout>
              </c:layout>
              <c:spPr/>
              <c:txPr>
                <a:bodyPr/>
                <a:lstStyle/>
                <a:p>
                  <a:pPr>
                    <a:defRPr sz="28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8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356944444444446"/>
                  <c:y val="2.6347923645976611E-2"/>
                </c:manualLayout>
              </c:layout>
              <c:spPr/>
              <c:txPr>
                <a:bodyPr/>
                <a:lstStyle/>
                <a:p>
                  <a:pPr>
                    <a:defRPr sz="2800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поступления</c:v>
                </c:pt>
                <c:pt idx="1">
                  <c:v>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-0.13868624234470692"/>
                  <c:y val="3.3914019393874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715972222222222"/>
                  <c:y val="-0.150257804103310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6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поступления</c:v>
                </c:pt>
                <c:pt idx="1">
                  <c:v>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0.0%</c:formatCode>
                <c:ptCount val="3"/>
                <c:pt idx="0">
                  <c:v>0.32300000000000012</c:v>
                </c:pt>
                <c:pt idx="1">
                  <c:v>3.9937345128198555E-2</c:v>
                </c:pt>
                <c:pt idx="2">
                  <c:v>0.63700000000000023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поступления</c:v>
                </c:pt>
                <c:pt idx="1">
                  <c:v>Неналоговые поступления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25200.2</c:v>
                </c:pt>
                <c:pt idx="1">
                  <c:v>3110.6</c:v>
                </c:pt>
                <c:pt idx="2">
                  <c:v>49576.2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473261154855755"/>
          <c:y val="9.5392196046380023E-2"/>
          <c:w val="0.22526738845144406"/>
          <c:h val="0.3363252680204663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823343722659667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16"/>
          <c:dLbls>
            <c:dLbl>
              <c:idx val="0"/>
              <c:layout>
                <c:manualLayout>
                  <c:x val="-7.3320975503062116E-2"/>
                  <c:y val="-0.26681608624951714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5310203412073496E-2"/>
                  <c:y val="7.1566408201108433E-2"/>
                </c:manualLayout>
              </c:layout>
              <c:spPr/>
              <c:txPr>
                <a:bodyPr/>
                <a:lstStyle/>
                <a:p>
                  <a:pPr>
                    <a:defRPr sz="3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поступления</c:v>
                </c:pt>
                <c:pt idx="1">
                  <c:v>Неналоговые поступления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0.8901267360865821</c:v>
                </c:pt>
                <c:pt idx="1">
                  <c:v>0.10987326391341823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6702828175877033E-2"/>
          <c:y val="8.0330126717946364E-3"/>
          <c:w val="0.72086459176211659"/>
          <c:h val="0.9919669873282023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26"/>
          <c:dLbls>
            <c:dLbl>
              <c:idx val="0"/>
              <c:layout>
                <c:manualLayout>
                  <c:x val="-0.1951998872129197"/>
                  <c:y val="-6.99250328394884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0717335569008183E-2"/>
                  <c:y val="-0.16360416653051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334782420088489"/>
                  <c:y val="-8.5926522870008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8378840647968008E-2"/>
                  <c:y val="0.11187053562676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layout>
                <c:manualLayout>
                  <c:x val="8.7874547833585059E-2"/>
                  <c:y val="0.147784845801447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 на имущество</c:v>
                </c:pt>
                <c:pt idx="2">
                  <c:v>Транспортный налог</c:v>
                </c:pt>
                <c:pt idx="3">
                  <c:v>Земельный налог</c:v>
                </c:pt>
                <c:pt idx="4">
                  <c:v>Сельхозналог</c:v>
                </c:pt>
                <c:pt idx="5">
                  <c:v>Акцизы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0.43809572939897312</c:v>
                </c:pt>
                <c:pt idx="1">
                  <c:v>0.1196657169387545</c:v>
                </c:pt>
                <c:pt idx="2">
                  <c:v>0.21253402750771822</c:v>
                </c:pt>
                <c:pt idx="3">
                  <c:v>0.14933214815755436</c:v>
                </c:pt>
                <c:pt idx="4">
                  <c:v>3.9682224744248071E-5</c:v>
                </c:pt>
                <c:pt idx="5">
                  <c:v>8.0332695772255797E-2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тыс. руб.</c:v>
                </c:pt>
              </c:strCache>
            </c:strRef>
          </c:tx>
          <c:explosion val="25"/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Налог на имущество</c:v>
                </c:pt>
                <c:pt idx="2">
                  <c:v>Транспортный налог</c:v>
                </c:pt>
                <c:pt idx="3">
                  <c:v>Земельный налог</c:v>
                </c:pt>
                <c:pt idx="4">
                  <c:v>Сельхозналог</c:v>
                </c:pt>
                <c:pt idx="5">
                  <c:v>Акцизы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11040.1</c:v>
                </c:pt>
                <c:pt idx="1">
                  <c:v>3015.6</c:v>
                </c:pt>
                <c:pt idx="2">
                  <c:v>5355.9</c:v>
                </c:pt>
                <c:pt idx="3">
                  <c:v>3763.2</c:v>
                </c:pt>
                <c:pt idx="4" formatCode="0.0">
                  <c:v>1</c:v>
                </c:pt>
                <c:pt idx="5">
                  <c:v>2024.4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6080241722012942"/>
          <c:y val="9.4699240934014231E-2"/>
          <c:w val="0.23076511072433442"/>
          <c:h val="0.6757308828430868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583333333333359"/>
          <c:y val="0"/>
          <c:w val="0.66889238845144361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13702340332458438"/>
                  <c:y val="-0.452803572026994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38888888888889E-3"/>
                  <c:y val="4.4074454996194043E-2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24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95144356955382E-2"/>
                  <c:y val="-1.38479079928572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7065616797900253E-2"/>
                  <c:y val="7.7593525541493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3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Доходы от использования имущества, находящегося в муниципальной собственности</c:v>
                </c:pt>
                <c:pt idx="1">
                  <c:v>Доходы от компенсации затрат (119,9 тыс. руб.)</c:v>
                </c:pt>
                <c:pt idx="2">
                  <c:v>Доходы от продажи материальных и нематериальных активов (119,6 тыс. руб.)</c:v>
                </c:pt>
                <c:pt idx="3">
                  <c:v>Штрафы, санкции, возмещение ущерба (89,3 тыс.руб.)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0.89429692020831986</c:v>
                </c:pt>
                <c:pt idx="1">
                  <c:v>3.8545618208705716E-2</c:v>
                </c:pt>
                <c:pt idx="2">
                  <c:v>3.8449173792837389E-2</c:v>
                </c:pt>
                <c:pt idx="3">
                  <c:v>2.8708287790136948E-2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Доходы от использования имущества, находящегося в муниципальной собственности</c:v>
                </c:pt>
                <c:pt idx="1">
                  <c:v>Доходы от компенсации затрат (119,9 тыс. руб.)</c:v>
                </c:pt>
                <c:pt idx="2">
                  <c:v>Доходы от продажи материальных и нематериальных активов (119,6 тыс. руб.)</c:v>
                </c:pt>
                <c:pt idx="3">
                  <c:v>Штрафы, санкции, возмещение ущерба (89,3 тыс.руб.)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2781.8</c:v>
                </c:pt>
                <c:pt idx="1">
                  <c:v>119.9</c:v>
                </c:pt>
                <c:pt idx="2">
                  <c:v>119.6</c:v>
                </c:pt>
                <c:pt idx="3">
                  <c:v>89.3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0.79805905511811193"/>
          <c:y val="1.4789426902227251E-2"/>
          <c:w val="0.20055205599300088"/>
          <c:h val="0.9628211736432170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901356080489961E-3"/>
          <c:y val="1.2118592203300919E-3"/>
          <c:w val="0.74583989501312786"/>
          <c:h val="0.9985145212629843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-0.24969728783902045"/>
                  <c:y val="2.4526184902031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02438757655293E-2"/>
                  <c:y val="-0.173071630027556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5000000000000011E-2"/>
                  <c:y val="-0.377980874157689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713910761154856E-2"/>
                  <c:y val="6.38676928208068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8238517060367481E-2"/>
                  <c:y val="1.92768187602607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Дотации</c:v>
                </c:pt>
                <c:pt idx="1">
                  <c:v>Субвенции (312,2 тыс. руб.)</c:v>
                </c:pt>
                <c:pt idx="2">
                  <c:v>субсидии</c:v>
                </c:pt>
                <c:pt idx="3">
                  <c:v>Иные межбюджетные трансферты </c:v>
                </c:pt>
                <c:pt idx="4">
                  <c:v>возврат остатков субсидий (-147,9 тыс. руб.)</c:v>
                </c:pt>
                <c:pt idx="5">
                  <c:v>прочие безвозмездные поступления (199,0 тыс. руб.)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0.45</c:v>
                </c:pt>
                <c:pt idx="1">
                  <c:v>6.2973765637543829E-3</c:v>
                </c:pt>
                <c:pt idx="2">
                  <c:v>0.38000000000000012</c:v>
                </c:pt>
                <c:pt idx="3">
                  <c:v>0.161</c:v>
                </c:pt>
                <c:pt idx="4">
                  <c:v>-2.0000000000000009E-3</c:v>
                </c:pt>
                <c:pt idx="5">
                  <c:v>5.0000000000000018E-3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тыс.руб.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Дотации</c:v>
                </c:pt>
                <c:pt idx="1">
                  <c:v>Субвенции (312,2 тыс. руб.)</c:v>
                </c:pt>
                <c:pt idx="2">
                  <c:v>субсидии</c:v>
                </c:pt>
                <c:pt idx="3">
                  <c:v>Иные межбюджетные трансферты </c:v>
                </c:pt>
                <c:pt idx="4">
                  <c:v>возврат остатков субсидий (-147,9 тыс. руб.)</c:v>
                </c:pt>
                <c:pt idx="5">
                  <c:v>прочие безвозмездные поступления (199,0 тыс. руб.)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24683.7</c:v>
                </c:pt>
                <c:pt idx="1">
                  <c:v>312.2</c:v>
                </c:pt>
                <c:pt idx="2">
                  <c:v>22956.7</c:v>
                </c:pt>
                <c:pt idx="3">
                  <c:v>1572.5</c:v>
                </c:pt>
                <c:pt idx="4">
                  <c:v>-147.9</c:v>
                </c:pt>
                <c:pt idx="5" formatCode="0.0">
                  <c:v>199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48090551181116"/>
          <c:y val="1.1327281322958461E-3"/>
          <c:w val="0.22519094488188976"/>
          <c:h val="0.85750393429245853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695341207349182"/>
          <c:y val="4.1244713160317664E-2"/>
          <c:w val="0.86304658792650923"/>
          <c:h val="0.4729205943645933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spPr>
            <a:solidFill>
              <a:srgbClr val="FFFF00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c:spPr>
          <c:invertIfNegative val="0"/>
          <c:dLbls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Культура, кинематография</c:v>
                </c:pt>
                <c:pt idx="4">
                  <c:v>Социальная политика</c:v>
                </c:pt>
                <c:pt idx="5">
                  <c:v>Физическая культура и спорт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0.0">
                  <c:v>11502.8</c:v>
                </c:pt>
                <c:pt idx="1">
                  <c:v>15745.3</c:v>
                </c:pt>
                <c:pt idx="2" formatCode="0.0">
                  <c:v>32358</c:v>
                </c:pt>
                <c:pt idx="3">
                  <c:v>22108.2</c:v>
                </c:pt>
                <c:pt idx="4">
                  <c:v>167.6</c:v>
                </c:pt>
                <c:pt idx="5">
                  <c:v>3564.3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4775168"/>
        <c:axId val="74776960"/>
        <c:axId val="0"/>
      </c:bar3DChart>
      <c:catAx>
        <c:axId val="74775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74776960"/>
        <c:crosses val="autoZero"/>
        <c:auto val="1"/>
        <c:lblAlgn val="ctr"/>
        <c:lblOffset val="100"/>
        <c:noMultiLvlLbl val="0"/>
      </c:catAx>
      <c:valAx>
        <c:axId val="7477696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74775168"/>
        <c:crosses val="autoZero"/>
        <c:crossBetween val="between"/>
      </c:valAx>
      <c:spPr>
        <a:solidFill>
          <a:schemeClr val="accent1">
            <a:lumMod val="40000"/>
            <a:lumOff val="60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3695341207349188"/>
          <c:y val="2.705755380059539E-2"/>
          <c:w val="0.86304658792650923"/>
          <c:h val="0.5185414853664552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FFF00"/>
            </a:solidFill>
            <a:ln w="25400" cap="flat" cmpd="sng" algn="ctr">
              <a:solidFill>
                <a:schemeClr val="accent1"/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9444444444444483E-2"/>
                  <c:y val="-3.140823611079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44444444444445E-2"/>
                  <c:y val="-2.4160181623689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833333333333412E-2"/>
                  <c:y val="-1.69121271365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2222222222222251E-2"/>
                  <c:y val="-2.6576199786058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5277777777777781E-2"/>
                  <c:y val="-2.4160181623689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666666666666781E-2"/>
                  <c:y val="-2.65761997860587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Культура, кинематография</c:v>
                </c:pt>
                <c:pt idx="4">
                  <c:v>Социальная политика</c:v>
                </c:pt>
                <c:pt idx="5">
                  <c:v>Физическая культура и спорт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0.24400000000000005</c:v>
                </c:pt>
                <c:pt idx="1">
                  <c:v>0.18427150651521071</c:v>
                </c:pt>
                <c:pt idx="2">
                  <c:v>0.3786944299453926</c:v>
                </c:pt>
                <c:pt idx="3">
                  <c:v>0.25873824699050385</c:v>
                </c:pt>
                <c:pt idx="4">
                  <c:v>1.9614681518897274E-3</c:v>
                </c:pt>
                <c:pt idx="5">
                  <c:v>4.1713967385325519E-2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68051328"/>
        <c:axId val="68052864"/>
        <c:axId val="0"/>
      </c:bar3DChart>
      <c:catAx>
        <c:axId val="68051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68052864"/>
        <c:crosses val="autoZero"/>
        <c:auto val="1"/>
        <c:lblAlgn val="ctr"/>
        <c:lblOffset val="100"/>
        <c:noMultiLvlLbl val="0"/>
      </c:catAx>
      <c:valAx>
        <c:axId val="68052864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68051328"/>
        <c:crosses val="autoZero"/>
        <c:crossBetween val="between"/>
      </c:valAx>
      <c:spPr>
        <a:solidFill>
          <a:schemeClr val="accent1">
            <a:lumMod val="40000"/>
            <a:lumOff val="60000"/>
          </a:schemeClr>
        </a:solidFill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23643794569450771"/>
          <c:w val="1"/>
          <c:h val="0.871960784731899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тыс.руб.</c:v>
                </c:pt>
              </c:strCache>
            </c:strRef>
          </c:tx>
          <c:explosion val="49"/>
          <c:dPt>
            <c:idx val="2"/>
            <c:bubble3D val="0"/>
            <c:explosion val="0"/>
          </c:dPt>
          <c:dLbls>
            <c:dLbl>
              <c:idx val="0"/>
              <c:layout>
                <c:manualLayout>
                  <c:x val="-4.234139793394185E-3"/>
                  <c:y val="-8.3610404637687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3299099186057481"/>
                  <c:y val="-1.3378447743361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7706953753877933E-2"/>
                  <c:y val="-2.5333355566704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0166413759354982E-2"/>
                  <c:y val="3.02724264631250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5618650193272068E-2"/>
                  <c:y val="-1.6766922253767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8945701997369147E-2"/>
                  <c:y val="-8.0907781293228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Глва поселения</c:v>
                </c:pt>
                <c:pt idx="1">
                  <c:v>Аппарат Думы</c:v>
                </c:pt>
                <c:pt idx="2">
                  <c:v>Администрация</c:v>
                </c:pt>
                <c:pt idx="3">
                  <c:v>Контрольно-ревизионная комиссия</c:v>
                </c:pt>
                <c:pt idx="4">
                  <c:v>Общегосударственные вопросы</c:v>
                </c:pt>
              </c:strCache>
            </c:str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60.6</c:v>
                </c:pt>
                <c:pt idx="1">
                  <c:v>641.20000000000005</c:v>
                </c:pt>
                <c:pt idx="2" formatCode="General">
                  <c:v>9024.2999999999956</c:v>
                </c:pt>
                <c:pt idx="3" formatCode="General">
                  <c:v>927.2</c:v>
                </c:pt>
                <c:pt idx="4">
                  <c:v>849.5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046703358135951E-2"/>
          <c:y val="0.14797934793613371"/>
          <c:w val="0.6914116000714583"/>
          <c:h val="0.708768640605554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</c:v>
                </c:pt>
              </c:strCache>
            </c:strRef>
          </c:tx>
          <c:explosion val="22"/>
          <c:dLbls>
            <c:dLbl>
              <c:idx val="0"/>
              <c:layout>
                <c:manualLayout>
                  <c:x val="1.0234047875938478E-2"/>
                  <c:y val="-0.169571072519697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738261618188831E-2"/>
                  <c:y val="-5.4167001661574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4639337205597108E-2"/>
                  <c:y val="-5.58148043927510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843664572140946E-2"/>
                  <c:y val="-7.01056871713327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7303757527345183E-2"/>
                  <c:y val="-8.25743776563448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Глава поселения</c:v>
                </c:pt>
                <c:pt idx="1">
                  <c:v>Аппарат Думы</c:v>
                </c:pt>
                <c:pt idx="2">
                  <c:v>Администрация</c:v>
                </c:pt>
                <c:pt idx="3">
                  <c:v>Контрольно-ревизионная комиссия</c:v>
                </c:pt>
                <c:pt idx="4">
                  <c:v>Общегосударственные вопросы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5.2682825051291902E-3</c:v>
                </c:pt>
                <c:pt idx="1">
                  <c:v>5.5742949542720063E-2</c:v>
                </c:pt>
                <c:pt idx="2">
                  <c:v>0.78400000000000003</c:v>
                </c:pt>
                <c:pt idx="3">
                  <c:v>8.060646103557402E-2</c:v>
                </c:pt>
                <c:pt idx="4">
                  <c:v>7.3851583962165734E-2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Лист1!$A$2:$A$6</c:f>
              <c:strCache>
                <c:ptCount val="5"/>
                <c:pt idx="0">
                  <c:v>Глава поселения</c:v>
                </c:pt>
                <c:pt idx="1">
                  <c:v>Аппарат Думы</c:v>
                </c:pt>
                <c:pt idx="2">
                  <c:v>Администрация</c:v>
                </c:pt>
                <c:pt idx="3">
                  <c:v>Контрольно-ревизионная комиссия</c:v>
                </c:pt>
                <c:pt idx="4">
                  <c:v>Общегосударственные вопросы</c:v>
                </c:pt>
              </c:strCache>
            </c:strRef>
          </c:cat>
          <c:val>
            <c:numRef>
              <c:f>Лист1!$C$2:$C$6</c:f>
              <c:numCache>
                <c:formatCode>0.0</c:formatCode>
                <c:ptCount val="5"/>
                <c:pt idx="0">
                  <c:v>60.6</c:v>
                </c:pt>
                <c:pt idx="1">
                  <c:v>641.20000000000005</c:v>
                </c:pt>
                <c:pt idx="2">
                  <c:v>9024.2999999999956</c:v>
                </c:pt>
                <c:pt idx="3">
                  <c:v>927.2</c:v>
                </c:pt>
                <c:pt idx="4">
                  <c:v>849.5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7800929678721489"/>
          <c:y val="0"/>
          <c:w val="0.30245585004388442"/>
          <c:h val="0.96511381638110383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4463301313175904E-4"/>
          <c:y val="8.4977062776883813E-2"/>
          <c:w val="0.9105744954210675"/>
          <c:h val="0.9150229372231201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1"/>
              <c:layout>
                <c:manualLayout>
                  <c:x val="1.8550558734332272E-3"/>
                  <c:y val="5.63484035189287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822369354766456E-2"/>
                  <c:y val="-1.63142572618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667088082824168E-2"/>
                  <c:y val="1.2629631494160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Администрация </c:v>
                </c:pt>
                <c:pt idx="1">
                  <c:v>Глава поселения</c:v>
                </c:pt>
                <c:pt idx="2">
                  <c:v>Аппарат Думы</c:v>
                </c:pt>
                <c:pt idx="3">
                  <c:v>КРК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9021.1</c:v>
                </c:pt>
                <c:pt idx="1">
                  <c:v>60.6</c:v>
                </c:pt>
                <c:pt idx="2">
                  <c:v>641.20000000000005</c:v>
                </c:pt>
                <c:pt idx="3">
                  <c:v>927.2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430731188600993E-2"/>
          <c:y val="0.12631873300946458"/>
          <c:w val="0.73671847476369912"/>
          <c:h val="0.8434253277804545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1987443159023492"/>
                  <c:y val="-0.213424922284031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410480961535343E-2"/>
                  <c:y val="2.9580443893475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2146236228786717E-2"/>
                  <c:y val="-6.806833341723722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8932194997546657E-2"/>
                  <c:y val="-2.3047346959323409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Администрация </c:v>
                </c:pt>
                <c:pt idx="1">
                  <c:v>Глава поселения</c:v>
                </c:pt>
                <c:pt idx="2">
                  <c:v>Аппарат Думы</c:v>
                </c:pt>
                <c:pt idx="3">
                  <c:v>КРК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0.84704368973061261</c:v>
                </c:pt>
                <c:pt idx="1">
                  <c:v>5.6900874170195577E-3</c:v>
                </c:pt>
                <c:pt idx="2">
                  <c:v>6.0206007455329065E-2</c:v>
                </c:pt>
                <c:pt idx="3">
                  <c:v>8.7060215397038523E-2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Администрация </c:v>
                </c:pt>
                <c:pt idx="1">
                  <c:v>Глава поселения</c:v>
                </c:pt>
                <c:pt idx="2">
                  <c:v>Аппарат Думы</c:v>
                </c:pt>
                <c:pt idx="3">
                  <c:v>КРК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9021.1</c:v>
                </c:pt>
                <c:pt idx="1">
                  <c:v>60.6</c:v>
                </c:pt>
                <c:pt idx="2">
                  <c:v>641.20000000000005</c:v>
                </c:pt>
                <c:pt idx="3">
                  <c:v>927.2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4953263257426062"/>
          <c:y val="1.596500736256554E-2"/>
          <c:w val="0.2504673674257395"/>
          <c:h val="0.8042831881796194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9425504578932474E-2"/>
          <c:y val="8.4977062776882828E-2"/>
          <c:w val="0.9105744954210675"/>
          <c:h val="0.915022937223120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9.782612755277352E-2"/>
                  <c:y val="1.8892728365384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7206309664311226E-3"/>
                  <c:y val="1.4462406866693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781630488369666"/>
                  <c:y val="-0.19793128429571086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20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3608953194795106E-3"/>
                  <c:y val="2.9446132136025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9357894363356584E-2"/>
                  <c:y val="1.70196398006443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Исполнение решений судов</c:v>
                </c:pt>
                <c:pt idx="1">
                  <c:v>материальная помощь пострадавшим  от ЧС (резервный фонд)</c:v>
                </c:pt>
                <c:pt idx="2">
                  <c:v>Содержание казны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25.6</c:v>
                </c:pt>
                <c:pt idx="1">
                  <c:v>24</c:v>
                </c:pt>
                <c:pt idx="2">
                  <c:v>799.9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4750417449470808E-2"/>
          <c:y val="0"/>
          <c:w val="0.88438100575889578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73"/>
          <c:dPt>
            <c:idx val="0"/>
            <c:bubble3D val="0"/>
            <c:explosion val="21"/>
          </c:dPt>
          <c:dPt>
            <c:idx val="1"/>
            <c:bubble3D val="0"/>
            <c:explosion val="17"/>
          </c:dPt>
          <c:dLbls>
            <c:dLbl>
              <c:idx val="0"/>
              <c:layout>
                <c:manualLayout>
                  <c:x val="-0.1033510787358618"/>
                  <c:y val="3.5437016374450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598406147244004E-2"/>
                  <c:y val="1.47032539850984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978436890096793"/>
                  <c:y val="-0.158678251072773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Исполнение решений судов</c:v>
                </c:pt>
                <c:pt idx="1">
                  <c:v>материальная помощь пострадавшим  от ЧС (резервный фонд)</c:v>
                </c:pt>
                <c:pt idx="2">
                  <c:v>Содержание казны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3.0135373749264283E-2</c:v>
                </c:pt>
                <c:pt idx="1">
                  <c:v>2.8251912889935261E-2</c:v>
                </c:pt>
                <c:pt idx="2">
                  <c:v>0.94161271336080055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Исполнение решений судов</c:v>
                </c:pt>
                <c:pt idx="1">
                  <c:v>материальная помощь пострадавшим  от ЧС (резервный фонд)</c:v>
                </c:pt>
                <c:pt idx="2">
                  <c:v>Содержание казны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 formatCode="General">
                  <c:v>25.6</c:v>
                </c:pt>
                <c:pt idx="1">
                  <c:v>24</c:v>
                </c:pt>
                <c:pt idx="2" formatCode="General">
                  <c:v>799.9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779437995797247"/>
          <c:y val="9.8029884464357741E-4"/>
          <c:w val="0.22205620042027649"/>
          <c:h val="0.9316532105819576"/>
        </c:manualLayout>
      </c:layout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7506780402449705E-2"/>
          <c:y val="0"/>
          <c:w val="0.71538626421697249"/>
          <c:h val="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4.0277777777777767E-2"/>
                  <c:y val="-7.9677517542411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179024496937876E-2"/>
                  <c:y val="-7.8506336963244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3055555555555375E-2"/>
                  <c:y val="-8.22477600437791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Дорожное хозяйство </c:v>
                </c:pt>
                <c:pt idx="1">
                  <c:v>Другие вопросы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15634.6</c:v>
                </c:pt>
                <c:pt idx="1">
                  <c:v>110.7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75037849956255465"/>
          <c:y val="2.8962990127030679E-2"/>
          <c:w val="0.24823261154855639"/>
          <c:h val="0.903520382225417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79926006124234128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1945406824146983"/>
                  <c:y val="6.673956501098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4477143482064652E-2"/>
                  <c:y val="5.6250085062739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5277777777777779"/>
                  <c:y val="-0.269485055060730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4788932633420846E-3"/>
                  <c:y val="1.29488341783406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305304024496965E-2"/>
                  <c:y val="8.384392983151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Содержание автомобильных дорог</c:v>
                </c:pt>
                <c:pt idx="1">
                  <c:v>установка барьерных ограждений</c:v>
                </c:pt>
                <c:pt idx="2">
                  <c:v>Ремонт дорог</c:v>
                </c:pt>
                <c:pt idx="3">
                  <c:v>исполнение решений судов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 formatCode="General">
                  <c:v>3650</c:v>
                </c:pt>
                <c:pt idx="1">
                  <c:v>206.8</c:v>
                </c:pt>
                <c:pt idx="2" formatCode="General">
                  <c:v>11421.4</c:v>
                </c:pt>
                <c:pt idx="3" formatCode="General">
                  <c:v>356.4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9022572178477701"/>
          <c:y val="0"/>
          <c:w val="0.20838538932633427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79926006124234117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9"/>
          </c:dPt>
          <c:dLbls>
            <c:dLbl>
              <c:idx val="0"/>
              <c:layout>
                <c:manualLayout>
                  <c:x val="1.7383202099737486E-2"/>
                  <c:y val="-0.48979702602698344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36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215879265091359E-3"/>
                  <c:y val="-0.45035243562474836"/>
                </c:manualLayout>
              </c:layout>
              <c:spPr>
                <a:solidFill>
                  <a:schemeClr val="bg1"/>
                </a:solidFill>
              </c:spPr>
              <c:txPr>
                <a:bodyPr/>
                <a:lstStyle/>
                <a:p>
                  <a:pPr>
                    <a:defRPr sz="24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2083333333333333"/>
                  <c:y val="3.60848835742479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115201224846895E-2"/>
                  <c:y val="4.2116365014726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</c:f>
              <c:strCache>
                <c:ptCount val="1"/>
                <c:pt idx="0">
                  <c:v>кадастровые работы по изготовлению документации</c:v>
                </c:pt>
              </c:strCache>
            </c:strRef>
          </c:cat>
          <c:val>
            <c:numRef>
              <c:f>Лист1!$B$2</c:f>
              <c:numCache>
                <c:formatCode>0.0</c:formatCode>
                <c:ptCount val="1"/>
                <c:pt idx="0">
                  <c:v>110.7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3467016622922188"/>
          <c:y val="0"/>
          <c:w val="0.26394094488188985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822580271216098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2"/>
            <c:bubble3D val="0"/>
            <c:explosion val="33"/>
          </c:dPt>
          <c:dLbls>
            <c:dLbl>
              <c:idx val="0"/>
              <c:layout>
                <c:manualLayout>
                  <c:x val="-0.20770374015748036"/>
                  <c:y val="-0.1404336564464759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3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661964129483816E-2"/>
                  <c:y val="-0.13244720473174315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3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2201706036745405"/>
                  <c:y val="-1.2911457356804622E-2"/>
                </c:manualLayout>
              </c:layout>
              <c:spPr>
                <a:solidFill>
                  <a:srgbClr val="FFFF00"/>
                </a:solidFill>
              </c:spPr>
              <c:txPr>
                <a:bodyPr/>
                <a:lstStyle/>
                <a:p>
                  <a:pPr>
                    <a:defRPr sz="32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Жилищное хозяйство</c:v>
                </c:pt>
                <c:pt idx="1">
                  <c:v>Коммунальное хозяйство</c:v>
                </c:pt>
                <c:pt idx="2">
                  <c:v>Благоустройство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18309.2</c:v>
                </c:pt>
                <c:pt idx="1">
                  <c:v>1153.2</c:v>
                </c:pt>
                <c:pt idx="2">
                  <c:v>12895.6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9782983377078043"/>
          <c:y val="0"/>
          <c:w val="0.20078127734033246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0761154855643127E-4"/>
          <c:y val="0"/>
          <c:w val="0.8612847769028876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4"/>
          <c:dPt>
            <c:idx val="5"/>
            <c:bubble3D val="0"/>
            <c:explosion val="32"/>
          </c:dPt>
          <c:dLbls>
            <c:dLbl>
              <c:idx val="0"/>
              <c:layout>
                <c:manualLayout>
                  <c:x val="-1.857699037620297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1527777777777779"/>
                  <c:y val="-0.136568608710790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6885498687664046E-2"/>
                  <c:y val="-0.34440506561561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3924157917760283E-2"/>
                  <c:y val="-8.00603391905927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4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МП "Приобретение в собственность …"</c:v>
                </c:pt>
                <c:pt idx="1">
                  <c:v>МП "Расселение аварийного жилфонда</c:v>
                </c:pt>
                <c:pt idx="2">
                  <c:v>Аварийно-востановительный ремонт крыши (резервный фонд)</c:v>
                </c:pt>
                <c:pt idx="3">
                  <c:v>Взносы на кап.ремонт</c:v>
                </c:pt>
                <c:pt idx="4">
                  <c:v>Исполнение решений судов</c:v>
                </c:pt>
                <c:pt idx="5">
                  <c:v>Всего 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 formatCode="0.0">
                  <c:v>2096.6</c:v>
                </c:pt>
                <c:pt idx="1">
                  <c:v>15091.8</c:v>
                </c:pt>
                <c:pt idx="2">
                  <c:v>68.099999999999994</c:v>
                </c:pt>
                <c:pt idx="3" formatCode="0.0">
                  <c:v>1018.4</c:v>
                </c:pt>
                <c:pt idx="4">
                  <c:v>34.300000000000011</c:v>
                </c:pt>
                <c:pt idx="5" formatCode="0.0">
                  <c:v>18309.199999999993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2"/>
        <c:txPr>
          <a:bodyPr/>
          <a:lstStyle/>
          <a:p>
            <a:pPr>
              <a:defRPr sz="16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9861111111111127"/>
          <c:y val="2.526063731137149E-2"/>
          <c:w val="0.2013888888888889"/>
          <c:h val="0.97473936268862871"/>
        </c:manualLayout>
      </c:layout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0270600462834284E-3"/>
          <c:y val="9.4369460030067059E-3"/>
          <c:w val="0.70067844881467622"/>
          <c:h val="0.990563053996990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2"/>
            <c:bubble3D val="0"/>
            <c:explosion val="29"/>
          </c:dPt>
          <c:dLbls>
            <c:dLbl>
              <c:idx val="0"/>
              <c:layout>
                <c:manualLayout>
                  <c:x val="-0.11751590439480081"/>
                  <c:y val="7.3900015608441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2841172064924275E-2"/>
                  <c:y val="-1.29734902940137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/>
              </a:solidFill>
            </c:spPr>
            <c:txPr>
              <a:bodyPr/>
              <a:lstStyle/>
              <a:p>
                <a:pPr>
                  <a:defRPr sz="2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Лист1!$A$2:$A$6</c:f>
              <c:strCache>
                <c:ptCount val="5"/>
                <c:pt idx="0">
                  <c:v>исполнение решений судов</c:v>
                </c:pt>
                <c:pt idx="1">
                  <c:v>Водоснабжение питьевой водой жителей п.Луньевка (резервный фонд)</c:v>
                </c:pt>
                <c:pt idx="2">
                  <c:v>Тепло-,газоснабжение</c:v>
                </c:pt>
                <c:pt idx="3">
                  <c:v>Организация водоснабжения</c:v>
                </c:pt>
                <c:pt idx="4">
                  <c:v>Субсидия ООО "Доверие"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214.5</c:v>
                </c:pt>
                <c:pt idx="1">
                  <c:v>78</c:v>
                </c:pt>
                <c:pt idx="2" formatCode="0.0">
                  <c:v>357.6</c:v>
                </c:pt>
                <c:pt idx="3" formatCode="0.0">
                  <c:v>224.4</c:v>
                </c:pt>
                <c:pt idx="4">
                  <c:v>278.7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554106813083307"/>
          <c:y val="4.4778565502057846E-2"/>
          <c:w val="0.2830535198599104"/>
          <c:h val="0.95478316588487544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2599190726159229E-2"/>
          <c:y val="9.8617321678536249E-2"/>
          <c:w val="0.55416754155730497"/>
          <c:h val="0.818244235996438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42"/>
          <c:dLbls>
            <c:dLbl>
              <c:idx val="0"/>
              <c:layout>
                <c:manualLayout>
                  <c:x val="-0.18209186351706047"/>
                  <c:y val="-0.137873750441056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321883202099737"/>
                  <c:y val="-2.5649031239506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9444444444444458E-3"/>
                  <c:y val="-0.15551621961076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986111111111114"/>
                  <c:y val="-5.662811911099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2430555555555561"/>
                  <c:y val="-7.92073757469524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/>
              </a:solidFill>
            </c:spPr>
            <c:txPr>
              <a:bodyPr/>
              <a:lstStyle/>
              <a:p>
                <a:pPr>
                  <a:defRPr sz="4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МП "Формирование комфортной городской среды"</c:v>
                </c:pt>
                <c:pt idx="1">
                  <c:v>Содержание кладбища</c:v>
                </c:pt>
                <c:pt idx="2">
                  <c:v>Благоустройство территории</c:v>
                </c:pt>
                <c:pt idx="3">
                  <c:v>Освещение улиц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7611.2</c:v>
                </c:pt>
                <c:pt idx="1">
                  <c:v>260.3</c:v>
                </c:pt>
                <c:pt idx="2">
                  <c:v>640.1</c:v>
                </c:pt>
                <c:pt idx="3">
                  <c:v>4384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8401038932633196"/>
          <c:y val="2.444159739597325E-2"/>
          <c:w val="0.27539096675415642"/>
          <c:h val="0.77744195064756405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444444444444445E-2"/>
          <c:y val="0"/>
          <c:w val="0.6736111111111146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5715879265091864"/>
                  <c:y val="-0.333853020118277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281277340332461E-2"/>
                  <c:y val="4.9569587617871579E-2"/>
                </c:manualLayout>
              </c:layout>
              <c:spPr>
                <a:solidFill>
                  <a:schemeClr val="accent4">
                    <a:lumMod val="60000"/>
                    <a:lumOff val="40000"/>
                  </a:schemeClr>
                </a:solidFill>
              </c:spPr>
              <c:txPr>
                <a:bodyPr/>
                <a:lstStyle/>
                <a:p>
                  <a:pPr>
                    <a:defRPr sz="40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>
                <a:solidFill>
                  <a:schemeClr val="accent4">
                    <a:lumMod val="60000"/>
                    <a:lumOff val="40000"/>
                  </a:schemeClr>
                </a:solidFill>
              </c:spPr>
              <c:txPr>
                <a:bodyPr/>
                <a:lstStyle/>
                <a:p>
                  <a:pPr>
                    <a:defRPr sz="4000" b="1">
                      <a:latin typeface="Times New Roman" pitchFamily="18" charset="0"/>
                      <a:cs typeface="Times New Roman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4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Пенсионное обеспечение</c:v>
                </c:pt>
                <c:pt idx="1">
                  <c:v>Оплата ЖКУ в сельской местности специалистам МБУ</c:v>
                </c:pt>
                <c:pt idx="2">
                  <c:v>итого  167,6 тыс. руб.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155.1</c:v>
                </c:pt>
                <c:pt idx="1">
                  <c:v>12.5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0277777777777772"/>
          <c:y val="1.1044850763898988E-2"/>
          <c:w val="0.29583333333333334"/>
          <c:h val="0.9882293482396425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730831881285851E-2"/>
                  <c:y val="-2.9121445390931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327699825754301E-2"/>
                  <c:y val="-3.9711061896725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Культура</c:v>
                </c:pt>
                <c:pt idx="1">
                  <c:v>Спорт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22108.2</c:v>
                </c:pt>
                <c:pt idx="1">
                  <c:v>3564.3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715520"/>
        <c:axId val="76717056"/>
        <c:axId val="0"/>
      </c:bar3DChart>
      <c:catAx>
        <c:axId val="76715520"/>
        <c:scaling>
          <c:orientation val="minMax"/>
        </c:scaling>
        <c:delete val="0"/>
        <c:axPos val="b"/>
        <c:majorTickMark val="out"/>
        <c:minorTickMark val="none"/>
        <c:tickLblPos val="nextTo"/>
        <c:crossAx val="76717056"/>
        <c:crosses val="autoZero"/>
        <c:auto val="1"/>
        <c:lblAlgn val="ctr"/>
        <c:lblOffset val="100"/>
        <c:noMultiLvlLbl val="0"/>
      </c:catAx>
      <c:valAx>
        <c:axId val="7671705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76715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2342978122794583E-2"/>
                  <c:y val="-2.3474274823583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342978122794694E-2"/>
                  <c:y val="-1.56495165490556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Культура</c:v>
                </c:pt>
                <c:pt idx="1">
                  <c:v>Спорт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0.86116272275781469</c:v>
                </c:pt>
                <c:pt idx="1">
                  <c:v>0.13883727724218523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6737536"/>
        <c:axId val="160314112"/>
        <c:axId val="0"/>
      </c:bar3DChart>
      <c:catAx>
        <c:axId val="76737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60314112"/>
        <c:crosses val="autoZero"/>
        <c:auto val="1"/>
        <c:lblAlgn val="ctr"/>
        <c:lblOffset val="100"/>
        <c:noMultiLvlLbl val="0"/>
      </c:catAx>
      <c:valAx>
        <c:axId val="16031411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7673753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9995603985432158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0"/>
          <c:dLbls>
            <c:dLbl>
              <c:idx val="0"/>
              <c:layout>
                <c:manualLayout>
                  <c:x val="-0.17711596632491025"/>
                  <c:y val="-5.8584760303689282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12085,8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420460723902241"/>
                  <c:y val="-0.111833944263270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627891121237273E-4"/>
                  <c:y val="-2.5079944042942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951085033485228"/>
                  <c:y val="4.339558078083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2834760976815868"/>
                  <c:y val="-4.0809913824972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"КМ"</c:v>
                </c:pt>
                <c:pt idx="2">
                  <c:v>МБУ 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15752.2</c:v>
                </c:pt>
                <c:pt idx="1">
                  <c:v>2621.3000000000002</c:v>
                </c:pt>
                <c:pt idx="2">
                  <c:v>2570.5</c:v>
                </c:pt>
                <c:pt idx="3" formatCode="0.0">
                  <c:v>4728.5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947747262441454E-2"/>
          <c:y val="0"/>
          <c:w val="0.65660556015536875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260227878126562"/>
                  <c:y val="-7.8197429817180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323817051530526"/>
                  <c:y val="-9.6242446263290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915683905448796E-2"/>
                  <c:y val="-3.9160100971467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0262063485343401"/>
                  <c:y val="-1.40518626176088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0347455044193893E-2"/>
                  <c:y val="1.1832211428134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1431520759008833"/>
                  <c:y val="3.25799357454297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КМ"</c:v>
                </c:pt>
                <c:pt idx="2">
                  <c:v>МБУ "ЦГБ"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0.6135826273249585</c:v>
                </c:pt>
                <c:pt idx="1">
                  <c:v>0.10210536566364789</c:v>
                </c:pt>
                <c:pt idx="2">
                  <c:v>0.10012659460512222</c:v>
                </c:pt>
                <c:pt idx="3">
                  <c:v>0.18418541240627134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КМ"</c:v>
                </c:pt>
                <c:pt idx="2">
                  <c:v>МБУ "ЦГБ"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15752.2</c:v>
                </c:pt>
                <c:pt idx="1">
                  <c:v>2621.3000000000002</c:v>
                </c:pt>
                <c:pt idx="2">
                  <c:v>2570.5</c:v>
                </c:pt>
                <c:pt idx="3">
                  <c:v>4728.5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120313114515162"/>
          <c:y val="4.0764293723242372E-4"/>
          <c:w val="0.3287968688548516"/>
          <c:h val="0.7214663810907958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9995603985432158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0"/>
          <c:dLbls>
            <c:dLbl>
              <c:idx val="0"/>
              <c:layout>
                <c:manualLayout>
                  <c:x val="-0.17711596632491025"/>
                  <c:y val="-5.8584760303689282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9856,8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420460723902241"/>
                  <c:y val="-0.11183394426327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562789112123801E-4"/>
                  <c:y val="-5.14324282314521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7951085033485228"/>
                  <c:y val="4.3395580780833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2834760976815868"/>
                  <c:y val="-4.08099138249720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sz="18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"КМ"</c:v>
                </c:pt>
                <c:pt idx="2">
                  <c:v>МБУ 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10726</c:v>
                </c:pt>
                <c:pt idx="1">
                  <c:v>2398.5</c:v>
                </c:pt>
                <c:pt idx="2">
                  <c:v>2470.1999999999998</c:v>
                </c:pt>
                <c:pt idx="3" formatCode="0.0">
                  <c:v>3777.1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216078861762611E-2"/>
          <c:y val="0"/>
          <c:w val="0.65660556015536875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2260227878126562"/>
                  <c:y val="-7.8197429817180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323817051530526"/>
                  <c:y val="-9.6242446263290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915683905448796E-2"/>
                  <c:y val="-3.9160100971467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633121848342676E-2"/>
                  <c:y val="1.3166832402661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0347455044193893E-2"/>
                  <c:y val="1.1832211428134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1431520759008833"/>
                  <c:y val="3.25799357454297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1"/>
              </a:solidFill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КМ"</c:v>
                </c:pt>
                <c:pt idx="2">
                  <c:v>МБУ "ЦГБ"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0.55369144839405759</c:v>
                </c:pt>
                <c:pt idx="1">
                  <c:v>0.1238139976667114</c:v>
                </c:pt>
                <c:pt idx="2">
                  <c:v>0.12751525413229545</c:v>
                </c:pt>
                <c:pt idx="3">
                  <c:v>0.1949792998069359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МБУ "ГДК"</c:v>
                </c:pt>
                <c:pt idx="1">
                  <c:v>МБУ КМ"</c:v>
                </c:pt>
                <c:pt idx="2">
                  <c:v>МБУ "ЦГБ"</c:v>
                </c:pt>
                <c:pt idx="3">
                  <c:v>МБУ "Юпитер"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10726</c:v>
                </c:pt>
                <c:pt idx="1">
                  <c:v>2398.5</c:v>
                </c:pt>
                <c:pt idx="2">
                  <c:v>2470.1999999999998</c:v>
                </c:pt>
                <c:pt idx="3">
                  <c:v>3777.1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7120313114515162"/>
          <c:y val="4.0764293723242388E-4"/>
          <c:w val="0.32879686885485176"/>
          <c:h val="0.7214663810907957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2537502559193665E-2"/>
          <c:y val="5.3975422959340325E-4"/>
          <c:w val="0.68657289412962519"/>
          <c:h val="0.99946014796111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1568760936132985"/>
                  <c:y val="-0.341475334439964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8258092738407702E-2"/>
                  <c:y val="7.7694594391472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411023622047246"/>
                  <c:y val="1.4443860812850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bg2">
                  <a:lumMod val="90000"/>
                </a:schemeClr>
              </a:solidFill>
            </c:spPr>
            <c:txPr>
              <a:bodyPr/>
              <a:lstStyle/>
              <a:p>
                <a:pPr>
                  <a:defRPr sz="40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Социальная поддержка граждан Пермского края (ЖКУ специалистам МБУ)</c:v>
                </c:pt>
                <c:pt idx="1">
                  <c:v>Составление протоколов</c:v>
                </c:pt>
                <c:pt idx="2">
                  <c:v>Всего  14,8тыс. руб.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12.5</c:v>
                </c:pt>
                <c:pt idx="1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2376738845144351"/>
          <c:y val="4.3464329126829064E-2"/>
          <c:w val="0.27484372265966772"/>
          <c:h val="0.95653567087317248"/>
        </c:manualLayout>
      </c:layout>
      <c:overlay val="0"/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</cdr:x>
      <cdr:y>0.59213</cdr:y>
    </cdr:from>
    <cdr:to>
      <cdr:x>0.54725</cdr:x>
      <cdr:y>0.77114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0" y="3096344"/>
          <a:ext cx="432048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0.53937</cdr:x>
      <cdr:y>0.75737</cdr:y>
    </cdr:from>
    <cdr:to>
      <cdr:x>0.63937</cdr:x>
      <cdr:y>0.93223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32040" y="396044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0.48425</cdr:x>
      <cdr:y>0.56459</cdr:y>
    </cdr:from>
    <cdr:to>
      <cdr:x>0.53937</cdr:x>
      <cdr:y>0.84961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427984" y="2952328"/>
          <a:ext cx="504056" cy="1490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0.50329</cdr:x>
      <cdr:y>0.56267</cdr:y>
    </cdr:from>
    <cdr:to>
      <cdr:x>0.5337</cdr:x>
      <cdr:y>0.7413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4274068" y="3270324"/>
          <a:ext cx="934119" cy="2780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-1 573,8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0.8465</cdr:x>
      <cdr:y>0.83207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740352" y="4530824"/>
          <a:ext cx="1403648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0.9</cdr:x>
      <cdr:y>0.83207</cdr:y>
    </cdr:from>
    <cdr:to>
      <cdr:x>1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16416" y="475252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0.01963</cdr:x>
      <cdr:y>0.15116</cdr:y>
    </cdr:from>
    <cdr:to>
      <cdr:x>0.248</cdr:x>
      <cdr:y>0.35327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512" y="807864"/>
          <a:ext cx="2088232" cy="1080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0.02751</cdr:x>
      <cdr:y>0.16464</cdr:y>
    </cdr:from>
    <cdr:to>
      <cdr:x>0.248</cdr:x>
      <cdr:y>0.44352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1520" y="879872"/>
          <a:ext cx="2016224" cy="1490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0.50595</cdr:x>
      <cdr:y>0.31442</cdr:y>
    </cdr:from>
    <cdr:to>
      <cdr:x>0.75297</cdr:x>
      <cdr:y>0.40265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15" y="1539552"/>
          <a:ext cx="2232195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11040,1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0.06768</cdr:x>
      <cdr:y>0.41736</cdr:y>
    </cdr:from>
    <cdr:to>
      <cdr:x>0.16887</cdr:x>
      <cdr:y>0.6041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1560" y="20436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0.0358</cdr:x>
      <cdr:y>0.18206</cdr:y>
    </cdr:from>
    <cdr:to>
      <cdr:x>0.27486</cdr:x>
      <cdr:y>0.2703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23507" y="891481"/>
          <a:ext cx="2160264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3763,2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0.35455</cdr:x>
      <cdr:y>0.54971</cdr:y>
    </cdr:from>
    <cdr:to>
      <cdr:x>0.58563</cdr:x>
      <cdr:y>0.66736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03849" y="2691678"/>
          <a:ext cx="2088232" cy="5760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3015,6 тыс.руб.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0.07565</cdr:x>
      <cdr:y>0.44677</cdr:y>
    </cdr:from>
    <cdr:to>
      <cdr:x>0.33064</cdr:x>
      <cdr:y>0.535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83611" y="2187625"/>
          <a:ext cx="2304216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5355,9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0.29877</cdr:x>
      <cdr:y>0.06442</cdr:y>
    </cdr:from>
    <cdr:to>
      <cdr:x>0.52985</cdr:x>
      <cdr:y>0.15265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99792" y="315435"/>
          <a:ext cx="2088232" cy="43202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2024,4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0.80875</cdr:x>
      <cdr:y>0.59383</cdr:y>
    </cdr:from>
    <cdr:to>
      <cdr:x>1</cdr:x>
      <cdr:y>0.65265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308305" y="2907704"/>
          <a:ext cx="1728191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Times New Roman" pitchFamily="18" charset="0"/>
              <a:cs typeface="Times New Roman" pitchFamily="18" charset="0"/>
            </a:rPr>
            <a:t>1,0 тыс.руб.</a:t>
          </a:r>
          <a:endParaRPr lang="ru-RU" sz="12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0.41338</cdr:x>
      <cdr:y>0.48837</cdr:y>
    </cdr:from>
    <cdr:to>
      <cdr:x>0.64962</cdr:x>
      <cdr:y>0.57455</cdr:y>
    </cdr:to>
    <cdr:sp macro="" textlink="">
      <cdr:nvSpPr>
        <cdr:cNvPr id="3" name="TextBox 2"/>
        <cdr:cNvSpPr txBox="1"/>
      </cdr:nvSpPr>
      <cdr:spPr>
        <a:xfrm xmlns:a="http://schemas.openxmlformats.org/drawingml/2006/main" rot="10800000" flipV="1">
          <a:off x="3779912" y="2448284"/>
          <a:ext cx="2160240" cy="43203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2781,8тыс.руб. 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0.752</cdr:x>
      <cdr:y>0.73255</cdr:y>
    </cdr:from>
    <cdr:to>
      <cdr:x>0.89374</cdr:x>
      <cdr:y>0.79001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876256" y="3672408"/>
          <a:ext cx="129614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0.25588</cdr:x>
      <cdr:y>0.158</cdr:y>
    </cdr:from>
    <cdr:to>
      <cdr:x>0.38738</cdr:x>
      <cdr:y>0.25855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339752" y="792088"/>
          <a:ext cx="1202432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0.08263</cdr:x>
      <cdr:y>0.04309</cdr:y>
    </cdr:from>
    <cdr:to>
      <cdr:x>0.21412</cdr:x>
      <cdr:y>0.20109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55576" y="216024"/>
          <a:ext cx="1202345" cy="792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0.05901</cdr:x>
      <cdr:y>0.45177</cdr:y>
    </cdr:from>
    <cdr:to>
      <cdr:x>0.30313</cdr:x>
      <cdr:y>0.55378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9586" y="2232271"/>
          <a:ext cx="2232213" cy="50404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22956,7 тыс.руб.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0.44488</cdr:x>
      <cdr:y>0.43719</cdr:y>
    </cdr:from>
    <cdr:to>
      <cdr:x>0.69687</cdr:x>
      <cdr:y>0.52463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067983" y="2160240"/>
          <a:ext cx="2304196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24683,7 тыс.руб.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0.83075</cdr:x>
      <cdr:y>0.88896</cdr:y>
    </cdr:from>
    <cdr:to>
      <cdr:x>0.98037</cdr:x>
      <cdr:y>0.94725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596336" y="4392488"/>
          <a:ext cx="136815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0.24013</cdr:x>
      <cdr:y>0.20402</cdr:y>
    </cdr:from>
    <cdr:to>
      <cdr:x>0.40313</cdr:x>
      <cdr:y>0.44737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195736" y="1008112"/>
          <a:ext cx="1490464" cy="120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0.23225</cdr:x>
      <cdr:y>0.20402</cdr:y>
    </cdr:from>
    <cdr:to>
      <cdr:x>0.38738</cdr:x>
      <cdr:y>0.39347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23728" y="1008112"/>
          <a:ext cx="141845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0.19288</cdr:x>
      <cdr:y>0.17488</cdr:y>
    </cdr:from>
    <cdr:to>
      <cdr:x>0.437</cdr:x>
      <cdr:y>0.26232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763688" y="864096"/>
          <a:ext cx="2232248" cy="43204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1572,5 тыс. 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0.437</cdr:x>
      <cdr:y>0.10201</cdr:y>
    </cdr:from>
    <cdr:to>
      <cdr:x>0.67325</cdr:x>
      <cdr:y>0.17488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3995936" y="504056"/>
          <a:ext cx="2160240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199,0 тыс. руб.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0.79925</cdr:x>
      <cdr:y>0.81494</cdr:y>
    </cdr:from>
    <cdr:to>
      <cdr:x>1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308304" y="4026768"/>
          <a:ext cx="183569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0.74412</cdr:x>
      <cdr:y>0.81494</cdr:y>
    </cdr:from>
    <cdr:to>
      <cdr:x>1</cdr:x>
      <cdr:y>0.93268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804248" y="4026768"/>
          <a:ext cx="2339752" cy="5817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Безвозмездные поступления </a:t>
          </a:r>
        </a:p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(199,0 тыс. руб.)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0.84524</cdr:y>
    </cdr:from>
    <cdr:to>
      <cdr:x>0.26375</cdr:x>
      <cdr:y>0.94725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4176464"/>
          <a:ext cx="2411760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Всего 15745,3 тыс.руб.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0.05113</cdr:x>
      <cdr:y>0.81425</cdr:y>
    </cdr:from>
    <cdr:to>
      <cdr:x>0.311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7544" y="4008437"/>
          <a:ext cx="237626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0.05901</cdr:x>
      <cdr:y>0.88854</cdr:y>
    </cdr:from>
    <cdr:to>
      <cdr:x>0.26375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9552" y="4374157"/>
          <a:ext cx="1872208" cy="5486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Всего 15634,6 тыс. руб</a:t>
          </a:r>
          <a:r>
            <a:rPr lang="ru-RU" sz="2400" dirty="0" smtClean="0"/>
            <a:t>.</a:t>
          </a:r>
          <a:endParaRPr lang="ru-RU" sz="24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0.05113</cdr:x>
      <cdr:y>0.81425</cdr:y>
    </cdr:from>
    <cdr:to>
      <cdr:x>0.311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67544" y="4008437"/>
          <a:ext cx="2376264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0.05901</cdr:x>
      <cdr:y>0.88854</cdr:y>
    </cdr:from>
    <cdr:to>
      <cdr:x>0.26375</cdr:x>
      <cdr:y>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9552" y="4374157"/>
          <a:ext cx="1872208" cy="5486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2400" dirty="0"/>
        </a:p>
      </cdr:txBody>
    </cdr:sp>
  </cdr:relSizeAnchor>
  <cdr:relSizeAnchor xmlns:cdr="http://schemas.openxmlformats.org/drawingml/2006/chartDrawing">
    <cdr:from>
      <cdr:x>0.42913</cdr:x>
      <cdr:y>0.21241</cdr:y>
    </cdr:from>
    <cdr:to>
      <cdr:x>0.63387</cdr:x>
      <cdr:y>0.32569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923928" y="1080120"/>
          <a:ext cx="18722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0.14563</cdr:x>
      <cdr:y>0.88854</cdr:y>
    </cdr:from>
    <cdr:to>
      <cdr:x>0.45275</cdr:x>
      <cdr:y>0.96168</cdr:y>
    </cdr:to>
    <cdr:sp macro="" textlink="">
      <cdr:nvSpPr>
        <cdr:cNvPr id="2" name="TextBox 1"/>
        <cdr:cNvSpPr txBox="1"/>
      </cdr:nvSpPr>
      <cdr:spPr>
        <a:xfrm xmlns:a="http://schemas.openxmlformats.org/drawingml/2006/main" flipH="1">
          <a:off x="1331640" y="4374157"/>
          <a:ext cx="28083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32358,0 тыс. руб.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0.04326</cdr:x>
      <cdr:y>0.81425</cdr:y>
    </cdr:from>
    <cdr:to>
      <cdr:x>0.14326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5536" y="444616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Всего 18309,2 тыс. руб.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0.03984</cdr:x>
      <cdr:y>0.81221</cdr:y>
    </cdr:from>
    <cdr:to>
      <cdr:x>0.14103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0040" y="43204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Всего 1153,2 тыс. руб.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" name="TextBox 1"/>
        <cdr:cNvSpPr txBox="1"/>
      </cdr:nvSpPr>
      <cdr:spPr>
        <a:xfrm xmlns:a="http://schemas.openxmlformats.org/drawingml/2006/main" flipV="1">
          <a:off x="0" y="-1844824"/>
          <a:ext cx="0" cy="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91474-B57F-476B-BAD4-6F0E1B088A54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B8FD88-ACEB-47AC-985C-636DF4C3B0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826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B8FD88-ACEB-47AC-985C-636DF4C3B03A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5"/>
            <a:ext cx="7772400" cy="38884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Отчет об исполнении </a:t>
            </a:r>
            <a:r>
              <a:rPr lang="ru-RU" dirty="0" smtClean="0"/>
              <a:t>бюджета Александровского городского поселения за 2019 год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1296144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/>
              <a:t>Докладчик – председатель ликвидационной комиссии администрации Александровского городского поселения Валентина </a:t>
            </a:r>
            <a:r>
              <a:rPr lang="ru-RU" dirty="0" err="1" smtClean="0"/>
              <a:t>Сабирзянова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6632"/>
            <a:ext cx="8100392" cy="134640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Исполнение бюджета Александровского городского поселения осуществлялось в соответствии с: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9416"/>
            <a:ext cx="9144000" cy="5248584"/>
          </a:xfrm>
        </p:spPr>
        <p:txBody>
          <a:bodyPr>
            <a:normAutofit/>
          </a:bodyPr>
          <a:lstStyle/>
          <a:p>
            <a:r>
              <a:rPr lang="ru-RU" dirty="0" smtClean="0"/>
              <a:t> Бюджетным кодексом Российской Федерации;</a:t>
            </a:r>
          </a:p>
          <a:p>
            <a:r>
              <a:rPr lang="ru-RU" dirty="0" smtClean="0"/>
              <a:t>Налоговым кодексом Российской Федерации;</a:t>
            </a:r>
          </a:p>
          <a:p>
            <a:r>
              <a:rPr lang="ru-RU" dirty="0" smtClean="0"/>
              <a:t>Федеральным законом от 06.10.2003 « 131-ФЗ «Об общих принципах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организации</a:t>
            </a:r>
            <a:r>
              <a:rPr lang="ru-RU" dirty="0" smtClean="0"/>
              <a:t> местного самоуправления в Российской Федерации»;</a:t>
            </a:r>
          </a:p>
          <a:p>
            <a:r>
              <a:rPr lang="ru-RU" dirty="0" smtClean="0"/>
              <a:t>Уставом Александровского городского поселения;</a:t>
            </a:r>
          </a:p>
          <a:p>
            <a:r>
              <a:rPr lang="ru-RU" dirty="0" smtClean="0"/>
              <a:t>Решением Думы Александровского городского поселения «О бюджете и бюджетном процессе в Александровском городском поселении»;</a:t>
            </a:r>
          </a:p>
          <a:p>
            <a:r>
              <a:rPr lang="ru-RU" dirty="0" smtClean="0"/>
              <a:t>Методикой планирования бюджетных ассигнований Александровского городского поселения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58644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Сценарные</a:t>
            </a:r>
            <a:r>
              <a:rPr lang="ru-RU" sz="3600" dirty="0" smtClean="0"/>
              <a:t> условия исполнения бюджета Александровского городского поселения за 2019 год</a:t>
            </a:r>
            <a:endParaRPr lang="ru-RU" sz="3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-1" y="1916832"/>
          <a:ext cx="9144000" cy="56982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  <a:gridCol w="3048000"/>
              </a:tblGrid>
              <a:tr h="1248139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Единица измерения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Значение показателей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8139">
                <a:tc>
                  <a:txBody>
                    <a:bodyPr/>
                    <a:lstStyle/>
                    <a:p>
                      <a:pPr algn="l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Среднесписочная численность работающих в ОМС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81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Среднесписочная численность работающих в  муниципальных учреждений</a:t>
                      </a:r>
                    </a:p>
                    <a:p>
                      <a:pPr algn="l"/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Чел.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39472" cy="165844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Основные характеристики бюджета Александровского городского поселения за 2019 год (тыс. рублей)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916832"/>
          <a:ext cx="9144000" cy="4941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1800"/>
                <a:gridCol w="2016224"/>
                <a:gridCol w="2069976"/>
                <a:gridCol w="2286000"/>
              </a:tblGrid>
              <a:tr h="123529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latin typeface="Times New Roman" pitchFamily="18" charset="0"/>
                          <a:cs typeface="Times New Roman" pitchFamily="18" charset="0"/>
                        </a:rPr>
                        <a:t>ДЕФИЦИТ (-) ПРОФИЦИТ (+)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2">
                <a:tc>
                  <a:txBody>
                    <a:bodyPr/>
                    <a:lstStyle/>
                    <a:p>
                      <a:pPr algn="l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48663,1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50236,9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-1573,8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2">
                <a:tc>
                  <a:txBody>
                    <a:bodyPr/>
                    <a:lstStyle/>
                    <a:p>
                      <a:pPr algn="l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Уточненный план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84224,5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95153,2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-10928,7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2">
                <a:tc>
                  <a:txBody>
                    <a:bodyPr/>
                    <a:lstStyle/>
                    <a:p>
                      <a:pPr algn="l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77887,0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85446,2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latin typeface="Times New Roman" pitchFamily="18" charset="0"/>
                          <a:cs typeface="Times New Roman" pitchFamily="18" charset="0"/>
                        </a:rPr>
                        <a:t>-7559,2</a:t>
                      </a:r>
                      <a:endParaRPr lang="ru-RU" sz="3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144016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Основные характеристики исполнения бюджета Александровского городского поселения за 2019 год, тыс. рублей</a:t>
            </a:r>
            <a:endParaRPr lang="ru-RU" sz="32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932828044"/>
              </p:ext>
            </p:extLst>
          </p:nvPr>
        </p:nvGraphicFramePr>
        <p:xfrm>
          <a:off x="0" y="1628800"/>
          <a:ext cx="9144000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4093064"/>
          </a:xfrm>
        </p:spPr>
        <p:txBody>
          <a:bodyPr>
            <a:normAutofit/>
          </a:bodyPr>
          <a:lstStyle/>
          <a:p>
            <a:r>
              <a:rPr lang="ru-RU" dirty="0" smtClean="0"/>
              <a:t>Доходная часть бюджета Александровского городского поселения за 2019 год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доходов бюджета Александровского городского поселения за 2019 год, тыс. рублей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412776"/>
          <a:ext cx="9144000" cy="54452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44016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Структура исполнения доходов бюджета Александровского городского поселения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за 2019 год , %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844824"/>
          <a:ext cx="9144000" cy="5344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92471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исполнения собственных доходов бюджета Александровского городского поселения за 2019 год, 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844824"/>
          <a:ext cx="9144000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85270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исполнения налоговых доходов бюджета Александровского городского поселения за 2019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961456"/>
          <a:ext cx="903649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372200" y="630932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25200,2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92471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Структура исполнения неналоговых доходов бюджета Александровского городского поселения за 2019 год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844824"/>
          <a:ext cx="9144000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95536" y="616530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3110,6 тыс.руб.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Структура исполнения безвозмездных поступлений от других бюджетов бюджетной системы РФ в бюджет Александровского городского поселения за 2019 год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/>
        </p:nvGraphicFramePr>
        <p:xfrm>
          <a:off x="0" y="1916832"/>
          <a:ext cx="9144000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11960" y="638132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49576,2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398447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Расходная часть бюджета Александровского городского поселения за 2019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 flipV="1">
            <a:off x="530352" y="6857999"/>
            <a:ext cx="77724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29840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Основные походы к исполнению расходной части бюджета Александровского городского поселения в 2019 году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35480"/>
            <a:ext cx="9144000" cy="492252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Исполнение действующих расходных обязательств;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Сохранение ставок страховых взносов в государственные внебюджетные фонды на уровне 30,2%;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Реализация муниципальных программ, приоритетных и инвестиционных проектов;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28475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структуры расходов бюджета Александровского городского поселения за 2019 год, тыс.рублей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50222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72200" y="6309320"/>
            <a:ext cx="27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85446,2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78069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Исполнение структуры расходов бюджета Александровского городского поселения за 2019 год, %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700808"/>
          <a:ext cx="9144000" cy="5256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70868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общегосударственным вопросам за 2019 год</a:t>
            </a:r>
            <a:endParaRPr lang="ru-RU" sz="2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412776"/>
            <a:ext cx="4040188" cy="360040"/>
          </a:xfrm>
        </p:spPr>
        <p:txBody>
          <a:bodyPr/>
          <a:lstStyle/>
          <a:p>
            <a:r>
              <a:rPr lang="ru-RU" dirty="0" smtClean="0"/>
              <a:t>Тыс.рублей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340769"/>
            <a:ext cx="4041775" cy="432047"/>
          </a:xfrm>
        </p:spPr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1340768"/>
          <a:ext cx="3563888" cy="5517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3419872" y="1484784"/>
          <a:ext cx="5724128" cy="537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520" y="638132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 11502,8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структуры расходов бюджета Александровского городского поселения на содержание органов местного самоуправления (ОМС) за 2019 год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855248"/>
            <a:ext cx="4497388" cy="421624"/>
          </a:xfrm>
        </p:spPr>
        <p:txBody>
          <a:bodyPr/>
          <a:lstStyle/>
          <a:p>
            <a:r>
              <a:rPr lang="ru-RU" dirty="0" smtClean="0"/>
              <a:t>Тыс.рублей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498975" cy="417115"/>
          </a:xfrm>
        </p:spPr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1772816"/>
          <a:ext cx="4283968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3779912" y="1772816"/>
          <a:ext cx="5364088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616530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10650,1 тыс. руб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структуры расходов бюджета Александровского городского поселения по подразделу 0113  «Другие общегосударственные вопросы» за 2019 год </a:t>
            </a:r>
            <a:endParaRPr lang="ru-RU" sz="24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855248"/>
            <a:ext cx="4497388" cy="421624"/>
          </a:xfrm>
        </p:spPr>
        <p:txBody>
          <a:bodyPr/>
          <a:lstStyle/>
          <a:p>
            <a:r>
              <a:rPr lang="ru-RU" dirty="0" smtClean="0"/>
              <a:t>Тыс.рублей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498975" cy="417115"/>
          </a:xfrm>
        </p:spPr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1772816"/>
          <a:ext cx="4283968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139952" y="1844824"/>
          <a:ext cx="4824536" cy="5013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616530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849,5 тыс. руб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152128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«Национальная экономика» за 2019 год, тыс.рублей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16832"/>
          <a:ext cx="9144000" cy="4941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национальной экономики подразделу «Дорожное хозяйство» за 2019 год, тыс.рублей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49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15212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национальной экономики подразделу «Другие вопросы в области национальной экономики» за 2019 год, тыс.рублей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16832"/>
          <a:ext cx="9144000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«Жилищно-коммунальное хозяйство» за 2019 год, тыс.рублей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49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жилищно-коммунальное хозяйство подраздела «Жилищное хозяйство» за 2019 год, тыс.рублей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49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44242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жилищно-коммунальное хозяйство подраздела «Коммунальное хозяйство» за 2019 год, тыс.рублей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988840"/>
          <a:ext cx="8820472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по разделу жилищно-коммунальное хозяйство подраздела «Благоустройство» за 2019 год, тыс.рублей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324544" y="1935163"/>
          <a:ext cx="9144000" cy="49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068728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расходной части бюджета Александровского городского поселения по разделу «Социальная политика» за 2019 год, тыс. 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935163"/>
          <a:ext cx="9144000" cy="4922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1224136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Муниципальные бюджетные учреждения Александровского городского поселения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700808"/>
            <a:ext cx="9144000" cy="5157192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9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            В бюджете Александровского городского поселения  за 2019 год исполнены расходы на содержание муниципальных бюджетных учреждений, оказывающих следующие услуги: </a:t>
            </a:r>
          </a:p>
          <a:p>
            <a:pPr algn="just">
              <a:lnSpc>
                <a:spcPct val="9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МБУ «Городской дворец культуры»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предоставление и организация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услуг, услуг клубных формирований, кружковая работа;</a:t>
            </a:r>
          </a:p>
          <a:p>
            <a:pPr algn="just">
              <a:lnSpc>
                <a:spcPct val="9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МБУ «Краеведческий музей»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организация выставок из собственных фондов и из фондов других организаций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9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МБУ «Центральная городская библиотека»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– библиотечное обслуживание населения городского поселения, организация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культурно-досуговых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мероприятий;</a:t>
            </a:r>
          </a:p>
          <a:p>
            <a:pPr algn="just">
              <a:lnSpc>
                <a:spcPct val="90000"/>
              </a:lnSpc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МБУ «Юпитер»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- популяризация физической культуры и спорта среди различных групп населения</a:t>
            </a:r>
            <a:r>
              <a:rPr lang="ru-RU" sz="26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936104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на выполнение муниципальных заданий бюджетными муниципальными учреждениями за 2019 год 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556792"/>
            <a:ext cx="4644008" cy="648072"/>
          </a:xfrm>
        </p:spPr>
        <p:txBody>
          <a:bodyPr/>
          <a:lstStyle/>
          <a:p>
            <a:pPr algn="ctr"/>
            <a:r>
              <a:rPr lang="ru-RU" dirty="0" smtClean="0"/>
              <a:t>Тыс. 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6016" y="1556793"/>
            <a:ext cx="4427984" cy="576064"/>
          </a:xfrm>
        </p:spPr>
        <p:txBody>
          <a:bodyPr/>
          <a:lstStyle/>
          <a:p>
            <a:pPr algn="ctr"/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2060848"/>
          <a:ext cx="4579740" cy="4797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4645025" y="1988840"/>
          <a:ext cx="4498975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19872" y="65253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25672,5тыс.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72008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в целом по бюджетным муниципальным учреждениям за 2019 год 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28800"/>
            <a:ext cx="4497388" cy="360040"/>
          </a:xfrm>
        </p:spPr>
        <p:txBody>
          <a:bodyPr/>
          <a:lstStyle/>
          <a:p>
            <a:pPr algn="ctr"/>
            <a:r>
              <a:rPr lang="ru-RU" dirty="0" smtClean="0"/>
              <a:t>Тыс.рублей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56793"/>
            <a:ext cx="4498975" cy="432047"/>
          </a:xfrm>
        </p:spPr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1556792"/>
          <a:ext cx="3707904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3923929" y="1628800"/>
          <a:ext cx="5220071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63813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25672,5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20688"/>
            <a:ext cx="9144000" cy="1008112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на выполнение муниципальных заданий бюджетными муниципальными учреждениями за 2019 год , тыс. рублей</a:t>
            </a:r>
            <a:endParaRPr lang="ru-RU" sz="2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628800"/>
            <a:ext cx="4497388" cy="360040"/>
          </a:xfrm>
        </p:spPr>
        <p:txBody>
          <a:bodyPr/>
          <a:lstStyle/>
          <a:p>
            <a:pPr algn="ctr"/>
            <a:r>
              <a:rPr lang="ru-RU" dirty="0" smtClean="0"/>
              <a:t>Тыс.рублей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56793"/>
            <a:ext cx="4498975" cy="432047"/>
          </a:xfrm>
        </p:spPr>
        <p:txBody>
          <a:bodyPr/>
          <a:lstStyle/>
          <a:p>
            <a:r>
              <a:rPr lang="ru-RU" dirty="0" smtClean="0"/>
              <a:t>проценты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2"/>
          </p:nvPr>
        </p:nvGraphicFramePr>
        <p:xfrm>
          <a:off x="0" y="1556792"/>
          <a:ext cx="3707904" cy="5301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Содержимое 7"/>
          <p:cNvGraphicFramePr>
            <a:graphicFrameLocks noGrp="1"/>
          </p:cNvGraphicFramePr>
          <p:nvPr>
            <p:ph sz="quarter" idx="4"/>
          </p:nvPr>
        </p:nvGraphicFramePr>
        <p:xfrm>
          <a:off x="3923929" y="1628800"/>
          <a:ext cx="5220071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39552" y="6381328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Всего 19371,8 тыс. руб.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93610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 прочих расходов  бюджетными муниципальными учреждениями за 2019 год , тыс. рублей</a:t>
            </a:r>
            <a:endParaRPr lang="ru-RU" sz="2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1412776"/>
          <a:ext cx="9144000" cy="5879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8305"/>
                <a:gridCol w="1835695"/>
              </a:tblGrid>
              <a:tr h="3414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показателей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180975"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5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МП «Развитие культуры», в т.ч. федеральные и краевые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средства 1316,3 тыс. руб.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(МБУ «ГДК»)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1666,2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5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Задолженность по субсидиям за 2018г.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(МБУ «ГДК»)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1258,3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1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Работы по пожарной безопасности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(МБУ «ГДК»)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916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проектов инициативного </a:t>
                      </a: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бюджетирования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, ремонт входной группы и фойе, в т.ч. краевые средства 1800,0 тыс. руб. (МБУ «ГДК»)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2000,0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Задолженность по субсидиям за 2018г.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(МБУ «КМ»)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222,8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Задолженность по субсидиям за 2018г.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(МБУ «ЦГБ»)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100,3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1355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МП «Спорт» (МБУ «Юпитер»)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102,6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7490"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проектов по развитию и укреплению материально-технической базы, ремонт зрительного зала и фойе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216,0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18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Задолженность по субсидиям за 2018г.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(МБУ «Юпитер»)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259,7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948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Работы по пожарной безопасности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(МБУ «Юпитер»)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373,1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69488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6300,7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04088"/>
            <a:ext cx="9144000" cy="1140736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Исполнение расходов бюджета Александровского городского поселения на исполнение государственных полномочий (субвенции) в 2019 году, тыс.рублей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844824"/>
          <a:ext cx="914400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209528"/>
          </a:xfrm>
        </p:spPr>
        <p:txBody>
          <a:bodyPr/>
          <a:lstStyle/>
          <a:p>
            <a:pPr algn="ctr"/>
            <a:r>
              <a:rPr lang="ru-RU" dirty="0" smtClean="0"/>
              <a:t>СПАСИБО ЗА</a:t>
            </a:r>
            <a:br>
              <a:rPr lang="ru-RU" dirty="0" smtClean="0"/>
            </a:br>
            <a:r>
              <a:rPr lang="ru-RU" dirty="0" smtClean="0"/>
              <a:t> ВНИМАНИЕ 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6309320"/>
            <a:ext cx="7854696" cy="1008112"/>
          </a:xfrm>
        </p:spPr>
        <p:txBody>
          <a:bodyPr>
            <a:normAutofit/>
          </a:bodyPr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2177</TotalTime>
  <Words>1056</Words>
  <Application>Microsoft Office PowerPoint</Application>
  <PresentationFormat>Экран (4:3)</PresentationFormat>
  <Paragraphs>166</Paragraphs>
  <Slides>34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Поток</vt:lpstr>
      <vt:lpstr>Отчет об исполнении бюджета Александровского городского поселения за 2019 год</vt:lpstr>
      <vt:lpstr>Исполнение бюджета Александровского городского поселения осуществлялось в соответствии с:</vt:lpstr>
      <vt:lpstr>Сценарные условия исполнения бюджета Александровского городского поселения за 2019 год</vt:lpstr>
      <vt:lpstr>Основные характеристики бюджета Александровского городского поселения за 2019 год (тыс. рублей)</vt:lpstr>
      <vt:lpstr>Основные характеристики исполнения бюджета Александровского городского поселения за 2019 год, тыс. рублей</vt:lpstr>
      <vt:lpstr>Доходная часть бюджета Александровского городского поселения за 2019 год</vt:lpstr>
      <vt:lpstr>Структура доходов бюджета Александровского городского поселения за 2019 год, тыс. рублей</vt:lpstr>
      <vt:lpstr>Структура исполнения доходов бюджета Александровского городского поселения  за 2019 год , %</vt:lpstr>
      <vt:lpstr>Структура исполнения собственных доходов бюджета Александровского городского поселения за 2019 год, %</vt:lpstr>
      <vt:lpstr>Структура исполнения налоговых доходов бюджета Александровского городского поселения за 2019 год</vt:lpstr>
      <vt:lpstr>Структура исполнения неналоговых доходов бюджета Александровского городского поселения за 2019 год</vt:lpstr>
      <vt:lpstr>Структура исполнения безвозмездных поступлений от других бюджетов бюджетной системы РФ в бюджет Александровского городского поселения за 2019 год</vt:lpstr>
      <vt:lpstr>Расходная часть бюджета Александровского городского поселения за 2019 год</vt:lpstr>
      <vt:lpstr>Основные походы к исполнению расходной части бюджета Александровского городского поселения в 2019 году</vt:lpstr>
      <vt:lpstr>Исполнение структуры расходов бюджета Александровского городского поселения за 2019 год, тыс.рублей</vt:lpstr>
      <vt:lpstr>Исполнение структуры расходов бюджета Александровского городского поселения за 2019 год, %</vt:lpstr>
      <vt:lpstr>Исполнение расходов бюджета Александровского городского поселения по общегосударственным вопросам за 2019 год</vt:lpstr>
      <vt:lpstr>Исполнение структуры расходов бюджета Александровского городского поселения на содержание органов местного самоуправления (ОМС) за 2019 год</vt:lpstr>
      <vt:lpstr>Исполнение структуры расходов бюджета Александровского городского поселения по подразделу 0113  «Другие общегосударственные вопросы» за 2019 год </vt:lpstr>
      <vt:lpstr>Исполнение расходов бюджета Александровского городского поселения по разделу «Национальная экономика» за 2019 год, тыс.рублей</vt:lpstr>
      <vt:lpstr>Исполнение расходов бюджета Александровского городского поселения по разделу национальной экономики подразделу «Дорожное хозяйство» за 2019 год, тыс.рублей</vt:lpstr>
      <vt:lpstr> Исполнение расходов бюджета Александровского городского поселения по разделу национальной экономики подразделу «Другие вопросы в области национальной экономики» за 2019 год, тыс.рублей</vt:lpstr>
      <vt:lpstr>Исполнение расходов бюджета Александровского городского поселения по разделу «Жилищно-коммунальное хозяйство» за 2019 год, тыс.рублей</vt:lpstr>
      <vt:lpstr>Исполнение расходов бюджета Александровского городского поселения по разделу жилищно-коммунальное хозяйство подраздела «Жилищное хозяйство» за 2019 год, тыс.рублей</vt:lpstr>
      <vt:lpstr>Исполнение расходов бюджета Александровского городского поселения по разделу жилищно-коммунальное хозяйство подраздела «Коммунальное хозяйство» за 2019 год, тыс.рублей</vt:lpstr>
      <vt:lpstr>Исполнение расходов бюджета Александровского городского поселения по разделу жилищно-коммунальное хозяйство подраздела «Благоустройство» за 2019 год, тыс.рублей</vt:lpstr>
      <vt:lpstr>Исполнение расходной части бюджета Александровского городского поселения по разделу «Социальная политика» за 2019 год, тыс. рублей</vt:lpstr>
      <vt:lpstr>Муниципальные бюджетные учреждения Александровского городского поселения</vt:lpstr>
      <vt:lpstr>Исполнение расходов бюджета Александровского городского поселения на выполнение муниципальных заданий бюджетными муниципальными учреждениями за 2019 год </vt:lpstr>
      <vt:lpstr>Исполнение расходов бюджета Александровского городского поселения в целом по бюджетным муниципальным учреждениям за 2019 год </vt:lpstr>
      <vt:lpstr>Исполнение расходов бюджета Александровского городского поселения на выполнение муниципальных заданий бюджетными муниципальными учреждениями за 2019 год , тыс. рублей</vt:lpstr>
      <vt:lpstr>Исполнение расходов бюджета Александровского городского поселения  прочих расходов  бюджетными муниципальными учреждениями за 2019 год , тыс. рублей</vt:lpstr>
      <vt:lpstr>Исполнение расходов бюджета Александровского городского поселения на исполнение государственных полномочий (субвенции) в 2019 году, тыс.рублей</vt:lpstr>
      <vt:lpstr>СПАСИБО ЗА  ВНИМАНИЕ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Публичные слушания по исполнению бюджета Александровского городского поселения за 2014 год</dc:title>
  <dc:creator>User</dc:creator>
  <cp:lastModifiedBy>Серина</cp:lastModifiedBy>
  <cp:revision>238</cp:revision>
  <dcterms:modified xsi:type="dcterms:W3CDTF">2021-03-09T06:12:48Z</dcterms:modified>
</cp:coreProperties>
</file>