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259" r:id="rId3"/>
    <p:sldId id="261" r:id="rId4"/>
    <p:sldId id="262" r:id="rId5"/>
    <p:sldId id="268" r:id="rId6"/>
    <p:sldId id="305" r:id="rId7"/>
    <p:sldId id="302" r:id="rId8"/>
    <p:sldId id="29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6210" autoAdjust="0"/>
  </p:normalViewPr>
  <p:slideViewPr>
    <p:cSldViewPr>
      <p:cViewPr>
        <p:scale>
          <a:sx n="100" d="100"/>
          <a:sy n="100" d="100"/>
        </p:scale>
        <p:origin x="-72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095573402771588E-2"/>
          <c:y val="0.1528979174457924"/>
          <c:w val="0.9084634535556656"/>
          <c:h val="0.65122869759385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Уточненный план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-3.4982338968764716E-2"/>
                  <c:y val="-2.484074539448668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39 750,1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7897533882828446E-2"/>
                  <c:y val="-2.484074539448668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18 991,2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186396185547795E-2"/>
                  <c:y val="-7.452223618346005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6 100,6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186396185547795E-2"/>
                  <c:y val="-4.9681490788974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56346036201374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7 224,6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Налоговые и неналоговые доходы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Субвенции</c:v>
                </c:pt>
                <c:pt idx="4">
                  <c:v>Иные МБТ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39750.1</c:v>
                </c:pt>
                <c:pt idx="1">
                  <c:v>18991.2</c:v>
                </c:pt>
                <c:pt idx="2">
                  <c:v>6100.6</c:v>
                </c:pt>
                <c:pt idx="3">
                  <c:v>897.9</c:v>
                </c:pt>
                <c:pt idx="4">
                  <c:v>7224.6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2.3321559312509812E-2"/>
                  <c:y val="-4.968149078897337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36 644,3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69435168360540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18 991,2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66077965625496E-2"/>
                  <c:y val="-4.968149078897246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5 939,0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660779656254906E-2"/>
                  <c:y val="-4.9681490788974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206714405470099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7 224,6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Налоговые и неналоговые доходы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Субвенции</c:v>
                </c:pt>
                <c:pt idx="4">
                  <c:v>Иные МБТ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36644.300000000003</c:v>
                </c:pt>
                <c:pt idx="1">
                  <c:v>18991.2</c:v>
                </c:pt>
                <c:pt idx="2">
                  <c:v>5939</c:v>
                </c:pt>
                <c:pt idx="3">
                  <c:v>897.9</c:v>
                </c:pt>
                <c:pt idx="4">
                  <c:v>7224.6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659776"/>
        <c:axId val="167694720"/>
      </c:barChart>
      <c:catAx>
        <c:axId val="167659776"/>
        <c:scaling>
          <c:orientation val="minMax"/>
        </c:scaling>
        <c:delete val="0"/>
        <c:axPos val="b"/>
        <c:majorTickMark val="out"/>
        <c:minorTickMark val="none"/>
        <c:tickLblPos val="nextTo"/>
        <c:crossAx val="167694720"/>
        <c:crosses val="autoZero"/>
        <c:auto val="1"/>
        <c:lblAlgn val="ctr"/>
        <c:lblOffset val="100"/>
        <c:noMultiLvlLbl val="0"/>
      </c:catAx>
      <c:valAx>
        <c:axId val="16769472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1676597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1830095095035355"/>
          <c:y val="4.3538394012558823E-2"/>
          <c:w val="0.3377060491901267"/>
          <c:h val="0.1378919556668977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66404800687065"/>
          <c:y val="5.6210875984251979E-2"/>
          <c:w val="0.83715944881889759"/>
          <c:h val="0.82534645669291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404009319071862E-17"/>
                  <c:y val="-0.4437500000000000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70631,3 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тыс. руб.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70631.3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0"/>
                  <c:y val="-0.4468749999999999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66758,0</a:t>
                    </a:r>
                    <a:r>
                      <a:rPr lang="ru-RU" baseline="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тыс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1">
                  <c:v>66758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291392"/>
        <c:axId val="67293184"/>
      </c:barChart>
      <c:catAx>
        <c:axId val="67291392"/>
        <c:scaling>
          <c:orientation val="minMax"/>
        </c:scaling>
        <c:delete val="0"/>
        <c:axPos val="b"/>
        <c:majorTickMark val="out"/>
        <c:minorTickMark val="none"/>
        <c:tickLblPos val="nextTo"/>
        <c:crossAx val="67293184"/>
        <c:crosses val="autoZero"/>
        <c:auto val="1"/>
        <c:lblAlgn val="ctr"/>
        <c:lblOffset val="100"/>
        <c:noMultiLvlLbl val="0"/>
      </c:catAx>
      <c:valAx>
        <c:axId val="6729318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672913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0.29551</cdr:x>
      <cdr:y>0.38028</cdr:y>
    </cdr:from>
    <cdr:to>
      <cdr:x>0.37648</cdr:x>
      <cdr:y>0.4507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27784" y="1944216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100%</a:t>
          </a:r>
          <a:endParaRPr lang="ru-RU" sz="12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0.6599</cdr:x>
      <cdr:y>0.64789</cdr:y>
    </cdr:from>
    <cdr:to>
      <cdr:x>0.74254</cdr:x>
      <cdr:y>0.72047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68144" y="3312368"/>
          <a:ext cx="734874" cy="371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100%</a:t>
          </a:r>
          <a:endParaRPr lang="ru-RU" sz="12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91474-B57F-476B-BAD4-6F0E1B088A54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8FD88-ACEB-47AC-985C-636DF4C3B03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5826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B8FD88-ACEB-47AC-985C-636DF4C3B03A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15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95000">
              <a:schemeClr val="accent1">
                <a:lumMod val="60000"/>
                <a:lumOff val="40000"/>
              </a:schemeClr>
            </a:gs>
            <a:gs pos="100000">
              <a:schemeClr val="bg1">
                <a:shade val="15000"/>
                <a:satMod val="3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04.03.2021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5"/>
            <a:ext cx="7772400" cy="388843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Отчет об исполнении бюджета Яйвинского городского поселения за 2019 год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39472" cy="1658448"/>
          </a:xfrm>
          <a:solidFill>
            <a:schemeClr val="accent2">
              <a:lumMod val="75000"/>
              <a:alpha val="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бюджета Яйвинского городского поселения за 2019 год (тыс. рублей)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003991"/>
              </p:ext>
            </p:extLst>
          </p:nvPr>
        </p:nvGraphicFramePr>
        <p:xfrm>
          <a:off x="179509" y="2060848"/>
          <a:ext cx="8784978" cy="41764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6811"/>
                <a:gridCol w="1604445"/>
                <a:gridCol w="1482367"/>
                <a:gridCol w="1422706"/>
                <a:gridCol w="1516330"/>
                <a:gridCol w="1382319"/>
              </a:tblGrid>
              <a:tr h="1562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Показатели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Первоначаль-ный бюджет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Уточненный бюджет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Отклонение от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уточнен-</a:t>
                      </a: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ного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бюджета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Фактическое исполнение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% исполнения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53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Доходы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57 371,2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73 121,1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+ 15 749,9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69 752,2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95,39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53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Расходы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54 371,2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70 631,3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+ 16 260,1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66 758,0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94,52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07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Дефицит (-)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Профицит (+)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+ 3 000,0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+ 2 489,8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- 510,2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+ 2 994,2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305800" cy="302433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Доходная часть бюджета Яйвинского городского поселения за 2019 год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Исполнение доходов бюджета Яйвинского городского поселения за 2019 год, тыс. рублей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01743999"/>
              </p:ext>
            </p:extLst>
          </p:nvPr>
        </p:nvGraphicFramePr>
        <p:xfrm>
          <a:off x="0" y="1628800"/>
          <a:ext cx="889248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71600" y="1922348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92,19%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11960" y="4512915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97,35%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24328" y="4374414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100%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7772400" cy="3984472"/>
          </a:xfrm>
        </p:spPr>
        <p:txBody>
          <a:bodyPr/>
          <a:lstStyle/>
          <a:p>
            <a:pPr algn="ctr"/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Расходная часть бюджета </a:t>
            </a:r>
            <a:r>
              <a:rPr lang="ru-RU" sz="5000" dirty="0" err="1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Яйвинского</a:t>
            </a:r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городского поселения за 2019 год</a:t>
            </a:r>
            <a:endParaRPr lang="ru-RU" sz="5000" dirty="0"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530352" y="6857999"/>
            <a:ext cx="77724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8064896" cy="1080120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Яйвинского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городского поселения за 2019 год</a:t>
            </a: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61210912"/>
              </p:ext>
            </p:extLst>
          </p:nvPr>
        </p:nvGraphicFramePr>
        <p:xfrm>
          <a:off x="1115616" y="1772816"/>
          <a:ext cx="657639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968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936104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2019 году реализовывались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муниципальных программ. Объем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программных расходов составил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57 288,2 тыс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руб.,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фактическое исполнение  составило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53 670,1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273576"/>
              </p:ext>
            </p:extLst>
          </p:nvPr>
        </p:nvGraphicFramePr>
        <p:xfrm>
          <a:off x="107504" y="1412777"/>
          <a:ext cx="8928992" cy="5744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6461"/>
                <a:gridCol w="1792531"/>
              </a:tblGrid>
              <a:tr h="27994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программы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80975"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2143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Яйвинского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городского поселения «Развитие коммунальной инфраструктуры и градостроительства"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561,0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51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Яйвинского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городского поселения «Социальная поддержка граждан»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742,2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55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Яйвинского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городского поселения «Благоустройство»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3 007,7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Яйвинского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городского поселения «Жилище»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4092,2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5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Яйвинского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городского поселения «Культура»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15 837,9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78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Яйвинского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городского поселения «Физкультура и спорт»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12 563,2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851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Яйвинского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городского поселения «Обеспечение общественной безопасности граждан»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353,0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488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Яйвинского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городского поселения «Развитие транспортной инфраструктуры»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10 606,7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439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Яйвинского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городского поселения «Управление муниципальным имуществом»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128,0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439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Яйвинского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городского поселения "Формирование современной городской среды"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5511,0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439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Яйвинского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городского поселения «Управление муниципальными финансами»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267,2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непрограммных мероприятий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13 087,9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209528"/>
          </a:xfrm>
        </p:spPr>
        <p:txBody>
          <a:bodyPr/>
          <a:lstStyle/>
          <a:p>
            <a:pPr algn="ctr"/>
            <a:r>
              <a:rPr lang="ru-RU" dirty="0" smtClean="0"/>
              <a:t>СПАСИБО ЗА</a:t>
            </a:r>
            <a:br>
              <a:rPr lang="ru-RU" dirty="0" smtClean="0"/>
            </a:br>
            <a:r>
              <a:rPr lang="ru-RU" dirty="0" smtClean="0"/>
              <a:t> ВНИМАНИЕ 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7029400"/>
            <a:ext cx="7999040" cy="288032"/>
          </a:xfrm>
        </p:spPr>
        <p:txBody>
          <a:bodyPr>
            <a:normAutofit fontScale="62500" lnSpcReduction="20000"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2331</TotalTime>
  <Words>305</Words>
  <Application>Microsoft Office PowerPoint</Application>
  <PresentationFormat>Экран (4:3)</PresentationFormat>
  <Paragraphs>82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Отчет об исполнении бюджета Яйвинского городского поселения за 2019 год</vt:lpstr>
      <vt:lpstr>Основные характеристики бюджета Яйвинского городского поселения за 2019 год (тыс. рублей)</vt:lpstr>
      <vt:lpstr>Доходная часть бюджета Яйвинского городского поселения за 2019 год</vt:lpstr>
      <vt:lpstr>Исполнение доходов бюджета Яйвинского городского поселения за 2019 год, тыс. рублей</vt:lpstr>
      <vt:lpstr>Расходная часть бюджета Яйвинского городского поселения за 2019 год</vt:lpstr>
      <vt:lpstr>Расходы бюджета Яйвинского городского поселения за 2019 год</vt:lpstr>
      <vt:lpstr>В 2019 году реализовывались 11 муниципальных программ. Объем программных расходов составил 57 288,2 тыс. руб., фактическое исполнение  составило 53 670,1 тыс. руб.</vt:lpstr>
      <vt:lpstr>СПАСИБО ЗА  ВНИМАНИЕ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Публичные слушания по исполнению бюджета Александровского городского поселения за 2014 год</dc:title>
  <dc:creator>User</dc:creator>
  <cp:lastModifiedBy>Лоскутова Надежда</cp:lastModifiedBy>
  <cp:revision>260</cp:revision>
  <dcterms:modified xsi:type="dcterms:W3CDTF">2021-03-04T06:38:24Z</dcterms:modified>
</cp:coreProperties>
</file>