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sldIdLst>
    <p:sldId id="256" r:id="rId2"/>
    <p:sldId id="259" r:id="rId3"/>
    <p:sldId id="261" r:id="rId4"/>
    <p:sldId id="262" r:id="rId5"/>
    <p:sldId id="268" r:id="rId6"/>
    <p:sldId id="305" r:id="rId7"/>
    <p:sldId id="302" r:id="rId8"/>
    <p:sldId id="29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6210" autoAdjust="0"/>
  </p:normalViewPr>
  <p:slideViewPr>
    <p:cSldViewPr>
      <p:cViewPr>
        <p:scale>
          <a:sx n="100" d="100"/>
          <a:sy n="100" d="100"/>
        </p:scale>
        <p:origin x="-78" y="-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095573402771588E-2"/>
          <c:y val="0.1528979174457924"/>
          <c:w val="0.9084634535556656"/>
          <c:h val="0.651228697593851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Уточненный план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3.4982338968764716E-2"/>
                  <c:y val="-2.484074539448668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047,3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7897533882828446E-2"/>
                  <c:y val="-2.4840745394486686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17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413,4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186396185547795E-2"/>
                  <c:y val="-7.4522236183460055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116,8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186396185547795E-2"/>
                  <c:y val="-4.96814907889742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20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785,9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Налоговые и неналоговые доходы</c:v>
                </c:pt>
                <c:pt idx="1">
                  <c:v>Дотации</c:v>
                </c:pt>
                <c:pt idx="2">
                  <c:v>Субсидии</c:v>
                </c:pt>
                <c:pt idx="3">
                  <c:v>Субвенции</c:v>
                </c:pt>
                <c:pt idx="4">
                  <c:v>Иные МБТ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9047.2999999999993</c:v>
                </c:pt>
                <c:pt idx="1">
                  <c:v>17413.400000000001</c:v>
                </c:pt>
                <c:pt idx="2">
                  <c:v>2116.8000000000002</c:v>
                </c:pt>
                <c:pt idx="3">
                  <c:v>554.5</c:v>
                </c:pt>
                <c:pt idx="4">
                  <c:v>20785.900000000001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Фактическое исполнение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3321559312509812E-2"/>
                  <c:y val="-4.9681490788973373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268,2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694351683605404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17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053,5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166077965625496E-2"/>
                  <c:y val="-4.9681490788972462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681,5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1660779656254906E-2"/>
                  <c:y val="-4.96814907889742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3.2067144054700993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19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242,6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Налоговые и неналоговые доходы</c:v>
                </c:pt>
                <c:pt idx="1">
                  <c:v>Дотации</c:v>
                </c:pt>
                <c:pt idx="2">
                  <c:v>Субсидии</c:v>
                </c:pt>
                <c:pt idx="3">
                  <c:v>Субвенции</c:v>
                </c:pt>
                <c:pt idx="4">
                  <c:v>Иные МБТ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9268.2000000000007</c:v>
                </c:pt>
                <c:pt idx="1">
                  <c:v>17053.5</c:v>
                </c:pt>
                <c:pt idx="2">
                  <c:v>1681.5</c:v>
                </c:pt>
                <c:pt idx="3">
                  <c:v>554.5</c:v>
                </c:pt>
                <c:pt idx="4">
                  <c:v>19242.599999999999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9557888"/>
        <c:axId val="199559424"/>
      </c:barChart>
      <c:catAx>
        <c:axId val="199557888"/>
        <c:scaling>
          <c:orientation val="minMax"/>
        </c:scaling>
        <c:delete val="0"/>
        <c:axPos val="b"/>
        <c:majorTickMark val="out"/>
        <c:minorTickMark val="none"/>
        <c:tickLblPos val="nextTo"/>
        <c:crossAx val="199559424"/>
        <c:crosses val="autoZero"/>
        <c:auto val="1"/>
        <c:lblAlgn val="ctr"/>
        <c:lblOffset val="100"/>
        <c:noMultiLvlLbl val="0"/>
      </c:catAx>
      <c:valAx>
        <c:axId val="1995594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995578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1830095095035355"/>
          <c:y val="4.3538394012558823E-2"/>
          <c:w val="0.3377060491901267"/>
          <c:h val="0.1378919556668977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066404800687065"/>
          <c:y val="6.5585875984251973E-2"/>
          <c:w val="0.83715944881889759"/>
          <c:h val="0.825346456692913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5404009319071862E-17"/>
                  <c:y val="-0.4437500000000000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itchFamily="18" charset="0"/>
                        <a:cs typeface="Times New Roman" pitchFamily="18" charset="0"/>
                      </a:rPr>
                      <a:t>48864,9</a:t>
                    </a:r>
                    <a:r>
                      <a:rPr lang="ru-RU" dirty="0" smtClean="0">
                        <a:latin typeface="Times New Roman" pitchFamily="18" charset="0"/>
                        <a:cs typeface="Times New Roman" pitchFamily="18" charset="0"/>
                      </a:rPr>
                      <a:t> тыс. руб.</a:t>
                    </a:r>
                    <a:endParaRPr lang="en-US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48864.9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0"/>
                  <c:y val="-0.4468749999999999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itchFamily="18" charset="0"/>
                        <a:cs typeface="Times New Roman" pitchFamily="18" charset="0"/>
                      </a:rPr>
                      <a:t>458</a:t>
                    </a:r>
                    <a:r>
                      <a:rPr lang="en-US" dirty="0" smtClean="0">
                        <a:latin typeface="Times New Roman" pitchFamily="18" charset="0"/>
                        <a:cs typeface="Times New Roman" pitchFamily="18" charset="0"/>
                      </a:rPr>
                      <a:t>1</a:t>
                    </a:r>
                    <a:r>
                      <a:rPr lang="ru-RU" dirty="0" smtClean="0">
                        <a:latin typeface="Times New Roman" pitchFamily="18" charset="0"/>
                        <a:cs typeface="Times New Roman" pitchFamily="18" charset="0"/>
                      </a:rPr>
                      <a:t>0,1тыс. руб.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1">
                  <c:v>45810.1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Лист1!$D$2:$D$3</c:f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2160256"/>
        <c:axId val="82174336"/>
      </c:barChart>
      <c:catAx>
        <c:axId val="82160256"/>
        <c:scaling>
          <c:orientation val="minMax"/>
        </c:scaling>
        <c:delete val="0"/>
        <c:axPos val="b"/>
        <c:majorTickMark val="out"/>
        <c:minorTickMark val="none"/>
        <c:tickLblPos val="nextTo"/>
        <c:crossAx val="82174336"/>
        <c:crosses val="autoZero"/>
        <c:auto val="1"/>
        <c:lblAlgn val="ctr"/>
        <c:lblOffset val="100"/>
        <c:noMultiLvlLbl val="0"/>
      </c:catAx>
      <c:valAx>
        <c:axId val="82174336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8216025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0.29333</cdr:x>
      <cdr:y>0.19718</cdr:y>
    </cdr:from>
    <cdr:to>
      <cdr:x>0.40077</cdr:x>
      <cdr:y>0.29577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55776" y="1008112"/>
          <a:ext cx="936104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97,93%</a:t>
          </a:r>
          <a:endParaRPr lang="ru-RU" sz="12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0.65697</cdr:x>
      <cdr:y>0.61756</cdr:y>
    </cdr:from>
    <cdr:to>
      <cdr:x>0.73961</cdr:x>
      <cdr:y>0.69014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724128" y="3157319"/>
          <a:ext cx="720080" cy="3710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100%</a:t>
          </a:r>
          <a:endParaRPr lang="ru-RU" sz="12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891474-B57F-476B-BAD4-6F0E1B088A54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B8FD88-ACEB-47AC-985C-636DF4C3B03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5826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B8FD88-ACEB-47AC-985C-636DF4C3B03A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715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5"/>
            <a:ext cx="7772400" cy="388843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Отчет об исполнении бюджета Всеволодо-Вильвенского городского поселения за 2019 год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39472" cy="1658448"/>
          </a:xfrm>
          <a:solidFill>
            <a:schemeClr val="accent2">
              <a:lumMod val="75000"/>
              <a:alpha val="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характеристики бюджета Всеволодо-Вильвенского городского поселения за 2019 год (тыс. рублей)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383347"/>
              </p:ext>
            </p:extLst>
          </p:nvPr>
        </p:nvGraphicFramePr>
        <p:xfrm>
          <a:off x="179509" y="1988841"/>
          <a:ext cx="8784978" cy="42484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6811"/>
                <a:gridCol w="1604445"/>
                <a:gridCol w="1482367"/>
                <a:gridCol w="1422706"/>
                <a:gridCol w="1516330"/>
                <a:gridCol w="1382319"/>
              </a:tblGrid>
              <a:tr h="16340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Первоначаль-ный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Уточненный бюджет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Отклонение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уточненного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бюджета 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Фактическое исполнение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исполнения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6536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26 801,8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50 223,0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+ 23 421,2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48 045,4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95,66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536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26 076,7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48 864,9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+ 22 788,2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45 810,1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93,75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072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Дефицит (-)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Профицит (+)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+ 725,1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+ 1 358,1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+ 633,0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+ 2 235,3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4093064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Доходная часть бюджета Всеволодо-Вильвенского городского поселения за 2019 год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Исполнение доходов бюджета Всеволодо-Вильвенского городского поселения за 2019 год, тыс. рублей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606261430"/>
              </p:ext>
            </p:extLst>
          </p:nvPr>
        </p:nvGraphicFramePr>
        <p:xfrm>
          <a:off x="0" y="1628800"/>
          <a:ext cx="8892480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71600" y="3645024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102,44%</a:t>
            </a:r>
            <a:endParaRPr lang="ru-RU" sz="1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67944" y="4509120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79,44%</a:t>
            </a:r>
            <a:endParaRPr lang="ru-RU" sz="1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52320" y="2199347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92,58%</a:t>
            </a:r>
            <a:endParaRPr lang="ru-RU" sz="1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980728"/>
            <a:ext cx="7772400" cy="3984472"/>
          </a:xfrm>
        </p:spPr>
        <p:txBody>
          <a:bodyPr/>
          <a:lstStyle/>
          <a:p>
            <a:pPr algn="ctr"/>
            <a:r>
              <a:rPr lang="ru-RU" sz="5000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Расходная часть бюджета Всеволодо-Вильвенского городского поселения за 2019 год</a:t>
            </a:r>
            <a:endParaRPr lang="ru-RU" sz="5000" dirty="0">
              <a:solidFill>
                <a:schemeClr val="accent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 flipV="1">
            <a:off x="530352" y="6857999"/>
            <a:ext cx="777240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8064896" cy="1080120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бюджета Всеволодо-Вильвенского городского 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поселения 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2019 год</a:t>
            </a:r>
            <a:endParaRPr lang="ru-RU" sz="28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465235239"/>
              </p:ext>
            </p:extLst>
          </p:nvPr>
        </p:nvGraphicFramePr>
        <p:xfrm>
          <a:off x="1115616" y="1772816"/>
          <a:ext cx="6576392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09689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928992" cy="936104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2019 году реализовывались 8 муниципальных программ. Объем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программных расходов составил 43 231,9 тыс. руб.,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фактическое исполнение  составило 40616,4 тыс. руб.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8238621"/>
              </p:ext>
            </p:extLst>
          </p:nvPr>
        </p:nvGraphicFramePr>
        <p:xfrm>
          <a:off x="107504" y="1412777"/>
          <a:ext cx="8928992" cy="46558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36461"/>
                <a:gridCol w="1792531"/>
              </a:tblGrid>
              <a:tr h="27994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 программы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180975"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39010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Всеволодо-Вильвенского городского поселения "Развитие социальной сферы"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14 109,7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8519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Всеволодо-Вильвенского городского поселения "Обеспечение безопасности граждан"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401,5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59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Всеволодо-Вильвенского городского поселения "Управление земельными ресурсами и градостроительной деятельностью"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97,4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9503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Всеволодо-Вильвенского городского поселения "Эффективное использование и управление муниципальным имуществом Всеволодо-Вильвенского городского поселения"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19,3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85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Всеволодо-Вильвенского городского поселения "Благоустройство"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3860,2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85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Всеволодо-Вильвенского городского поселения "Развитие коммунальной инфраструктуры"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19 261,9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8519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Всеволодо-Вильвенского городского поселения "Развитие транспортной инфраструктуры"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2 778,0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14390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Всеволодо-Вильвенского городского поселения "Управление муниципальными финансами"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88,4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696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Объем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непрограммных мероприятий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5193,7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209528"/>
          </a:xfrm>
        </p:spPr>
        <p:txBody>
          <a:bodyPr/>
          <a:lstStyle/>
          <a:p>
            <a:pPr algn="ctr"/>
            <a:r>
              <a:rPr lang="ru-RU" dirty="0" smtClean="0"/>
              <a:t>СПАСИБО ЗА</a:t>
            </a:r>
            <a:br>
              <a:rPr lang="ru-RU" dirty="0" smtClean="0"/>
            </a:br>
            <a:r>
              <a:rPr lang="ru-RU" dirty="0" smtClean="0"/>
              <a:t> ВНИМАНИЕ 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7029400"/>
            <a:ext cx="7999040" cy="288032"/>
          </a:xfrm>
        </p:spPr>
        <p:txBody>
          <a:bodyPr>
            <a:normAutofit fontScale="62500" lnSpcReduction="20000"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2299</TotalTime>
  <Words>279</Words>
  <Application>Microsoft Office PowerPoint</Application>
  <PresentationFormat>Экран (4:3)</PresentationFormat>
  <Paragraphs>76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Поток</vt:lpstr>
      <vt:lpstr>Отчет об исполнении бюджета Всеволодо-Вильвенского городского поселения за 2019 год</vt:lpstr>
      <vt:lpstr>Основные характеристики бюджета Всеволодо-Вильвенского городского поселения за 2019 год (тыс. рублей)</vt:lpstr>
      <vt:lpstr>Доходная часть бюджета Всеволодо-Вильвенского городского поселения за 2019 год</vt:lpstr>
      <vt:lpstr>Исполнение доходов бюджета Всеволодо-Вильвенского городского поселения за 2019 год, тыс. рублей</vt:lpstr>
      <vt:lpstr>Расходная часть бюджета Всеволодо-Вильвенского городского поселения за 2019 год</vt:lpstr>
      <vt:lpstr>Расходы бюджета Всеволодо-Вильвенского городского поселения за 2019 год</vt:lpstr>
      <vt:lpstr>В 2019 году реализовывались 8 муниципальных программ. Объем программных расходов составил 43 231,9 тыс. руб., фактическое исполнение  составило 40616,4 тыс. руб.</vt:lpstr>
      <vt:lpstr>СПАСИБО ЗА  ВНИМАНИЕ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Публичные слушания по исполнению бюджета Александровского городского поселения за 2014 год</dc:title>
  <dc:creator>User</dc:creator>
  <cp:lastModifiedBy>Онуфриенко Юлия</cp:lastModifiedBy>
  <cp:revision>254</cp:revision>
  <dcterms:modified xsi:type="dcterms:W3CDTF">2021-03-04T05:49:44Z</dcterms:modified>
</cp:coreProperties>
</file>