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111" r:id="rId1"/>
    <p:sldMasterId id="2147487185" r:id="rId2"/>
    <p:sldMasterId id="2147487199" r:id="rId3"/>
    <p:sldMasterId id="2147489322" r:id="rId4"/>
    <p:sldMasterId id="2147489334" r:id="rId5"/>
    <p:sldMasterId id="2147489346" r:id="rId6"/>
  </p:sldMasterIdLst>
  <p:notesMasterIdLst>
    <p:notesMasterId r:id="rId29"/>
  </p:notesMasterIdLst>
  <p:handoutMasterIdLst>
    <p:handoutMasterId r:id="rId30"/>
  </p:handoutMasterIdLst>
  <p:sldIdLst>
    <p:sldId id="265" r:id="rId7"/>
    <p:sldId id="557" r:id="rId8"/>
    <p:sldId id="484" r:id="rId9"/>
    <p:sldId id="603" r:id="rId10"/>
    <p:sldId id="628" r:id="rId11"/>
    <p:sldId id="624" r:id="rId12"/>
    <p:sldId id="625" r:id="rId13"/>
    <p:sldId id="626" r:id="rId14"/>
    <p:sldId id="627" r:id="rId15"/>
    <p:sldId id="604" r:id="rId16"/>
    <p:sldId id="558" r:id="rId17"/>
    <p:sldId id="605" r:id="rId18"/>
    <p:sldId id="591" r:id="rId19"/>
    <p:sldId id="619" r:id="rId20"/>
    <p:sldId id="629" r:id="rId21"/>
    <p:sldId id="597" r:id="rId22"/>
    <p:sldId id="614" r:id="rId23"/>
    <p:sldId id="631" r:id="rId24"/>
    <p:sldId id="555" r:id="rId25"/>
    <p:sldId id="632" r:id="rId26"/>
    <p:sldId id="637" r:id="rId27"/>
    <p:sldId id="310" r:id="rId28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ECFF"/>
    <a:srgbClr val="FF5050"/>
    <a:srgbClr val="FF9999"/>
    <a:srgbClr val="FF7C80"/>
    <a:srgbClr val="CCFFFF"/>
    <a:srgbClr val="FFCC99"/>
    <a:srgbClr val="FFCCFF"/>
    <a:srgbClr val="99CCFF"/>
    <a:srgbClr val="33CC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78" autoAdjust="0"/>
    <p:restoredTop sz="99756" autoAdjust="0"/>
  </p:normalViewPr>
  <p:slideViewPr>
    <p:cSldViewPr>
      <p:cViewPr>
        <p:scale>
          <a:sx n="68" d="100"/>
          <a:sy n="68" d="100"/>
        </p:scale>
        <p:origin x="-1566" y="-984"/>
      </p:cViewPr>
      <p:guideLst>
        <p:guide orient="horz" pos="2064"/>
        <p:guide pos="2832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13294767801341E-2"/>
          <c:y val="0.21115589316702191"/>
          <c:w val="0.78274541407596343"/>
          <c:h val="0.6761269400576422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accent4">
                  <a:lumMod val="75000"/>
                </a:schemeClr>
              </a:solidFill>
            </a:ln>
            <a:effectLst>
              <a:glow rad="101600">
                <a:schemeClr val="bg1">
                  <a:lumMod val="50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13"/>
          <c:dPt>
            <c:idx val="0"/>
            <c:bubble3D val="0"/>
            <c:spPr>
              <a:solidFill>
                <a:srgbClr val="CC99FF"/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2"/>
            <c:bubble3D val="0"/>
            <c:spPr>
              <a:solidFill>
                <a:srgbClr val="66CCFF"/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bg1">
                    <a:lumMod val="5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4"/>
            <c:bubble3D val="0"/>
          </c:dPt>
          <c:dLbls>
            <c:dLbl>
              <c:idx val="0"/>
              <c:layout>
                <c:manualLayout>
                  <c:x val="-3.3632406568647945E-2"/>
                  <c:y val="-2.9700471990357431E-3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7,5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1303788353889395E-2"/>
                  <c:y val="3.7850021966138354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10,5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90211297125659E-2"/>
                  <c:y val="2.9032834931750684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6,5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7824374608041244"/>
                  <c:y val="-4.229799601230104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13,9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0357525583974914"/>
                  <c:y val="-5.5762851746631328E-2"/>
                </c:manualLayout>
              </c:layout>
              <c:tx>
                <c:rich>
                  <a:bodyPr/>
                  <a:lstStyle/>
                  <a:p>
                    <a:pPr>
                      <a:defRPr sz="2394" b="1">
                        <a:effectLst/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>
                        <a:effectLst/>
                      </a:rPr>
                      <a:t>61,6</a:t>
                    </a:r>
                    <a:r>
                      <a:rPr lang="en-US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effectLst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Лист1!$A$3:$A$6</c:f>
              <c:numCache>
                <c:formatCode>General</c:formatCode>
                <c:ptCount val="4"/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7.5999999999999998E-2</c:v>
                </c:pt>
                <c:pt idx="1">
                  <c:v>0.108</c:v>
                </c:pt>
                <c:pt idx="2">
                  <c:v>7.0000000000000007E-2</c:v>
                </c:pt>
                <c:pt idx="3">
                  <c:v>0.152</c:v>
                </c:pt>
                <c:pt idx="4">
                  <c:v>0.59399999999999997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797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28920378709824"/>
          <c:y val="0.10872079662381501"/>
          <c:w val="0.80913460148263583"/>
          <c:h val="0.847420682329056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>
              <a:softEdge rad="12700"/>
            </a:effectLst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5050"/>
              </a:solidFill>
              <a:ln>
                <a:solidFill>
                  <a:schemeClr val="tx1"/>
                </a:solidFill>
              </a:ln>
              <a:effectLst>
                <a:softEdge rad="12700"/>
              </a:effectLst>
              <a:scene3d>
                <a:camera prst="orthographicFront"/>
                <a:lightRig rig="glow" dir="tl">
                  <a:rot lat="0" lon="0" rev="1800000"/>
                </a:lightRig>
              </a:scene3d>
              <a:sp3d prstMaterial="dkEdge">
                <a:bevelT/>
                <a:contourClr>
                  <a:srgbClr val="000000"/>
                </a:contourClr>
              </a:sp3d>
            </c:spPr>
          </c:dPt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58052.4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CC00"/>
            </a:solidFill>
            <a:ln>
              <a:solidFill>
                <a:schemeClr val="tx1"/>
              </a:solidFill>
            </a:ln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70787.899999999994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448832"/>
        <c:axId val="71454720"/>
      </c:barChart>
      <c:catAx>
        <c:axId val="71448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1454720"/>
        <c:crosses val="autoZero"/>
        <c:auto val="1"/>
        <c:lblAlgn val="ctr"/>
        <c:lblOffset val="100"/>
        <c:noMultiLvlLbl val="0"/>
      </c:catAx>
      <c:valAx>
        <c:axId val="714547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4488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524522546546313E-2"/>
          <c:y val="0.10442918623076967"/>
          <c:w val="0.90355807937893484"/>
          <c:h val="0.853443550131856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glow" dir="tl">
                <a:rot lat="0" lon="0" rev="1800000"/>
              </a:lightRig>
            </a:scene3d>
            <a:sp3d prstMaterial="dkEdge">
              <a:bevelT/>
              <a:contourClr>
                <a:srgbClr val="000000"/>
              </a:contourClr>
            </a:sp3d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574720"/>
        <c:axId val="78576256"/>
      </c:barChart>
      <c:catAx>
        <c:axId val="7857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8576256"/>
        <c:crosses val="autoZero"/>
        <c:auto val="1"/>
        <c:lblAlgn val="ctr"/>
        <c:lblOffset val="100"/>
        <c:noMultiLvlLbl val="0"/>
      </c:catAx>
      <c:valAx>
        <c:axId val="785762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85747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г.</a:t>
            </a:r>
          </a:p>
        </c:rich>
      </c:tx>
      <c:layout>
        <c:manualLayout>
          <c:xMode val="edge"/>
          <c:yMode val="edge"/>
          <c:x val="0.32401288603740758"/>
          <c:y val="0.1817327705827937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7495278302410846E-2"/>
          <c:y val="0.27537218086879234"/>
          <c:w val="0.96250472169758916"/>
          <c:h val="0.490616608636776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6699FF"/>
              </a:solidFill>
              <a:ln w="19050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3"/>
            <c:bubble3D val="0"/>
          </c:dPt>
          <c:dPt>
            <c:idx val="4"/>
            <c:bubble3D val="0"/>
          </c:dPt>
          <c:cat>
            <c:strRef>
              <c:f>Лист1!$A$2:$A$6</c:f>
              <c:strCache>
                <c:ptCount val="3"/>
                <c:pt idx="0">
                  <c:v>ЕНВД</c:v>
                </c:pt>
                <c:pt idx="1">
                  <c:v>ЕСХН</c:v>
                </c:pt>
                <c:pt idx="2">
                  <c:v>Патент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0.9</c:v>
                </c:pt>
                <c:pt idx="1">
                  <c:v>0.02</c:v>
                </c:pt>
                <c:pt idx="2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800">
                <a:latin typeface="Times New Roman" pitchFamily="18" charset="0"/>
                <a:cs typeface="Times New Roman" pitchFamily="18" charset="0"/>
              </a:defRPr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г.</a:t>
            </a:r>
          </a:p>
        </c:rich>
      </c:tx>
      <c:layout>
        <c:manualLayout>
          <c:xMode val="edge"/>
          <c:yMode val="edge"/>
          <c:x val="0.37458460200086996"/>
          <c:y val="0.1726878095068213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8500166648150203E-3"/>
          <c:y val="0.27195055250271338"/>
          <c:w val="0.99515023022133342"/>
          <c:h val="0.49891190073530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г.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6699FF"/>
              </a:solidFill>
              <a:ln w="19050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tx1"/>
                </a:solidFill>
              </a:ln>
            </c:spPr>
          </c:dPt>
          <c:dPt>
            <c:idx val="3"/>
            <c:bubble3D val="0"/>
          </c:dPt>
          <c:dPt>
            <c:idx val="4"/>
            <c:bubble3D val="0"/>
          </c:dPt>
          <c:cat>
            <c:strRef>
              <c:f>Лист1!$A$2:$A$6</c:f>
              <c:strCache>
                <c:ptCount val="3"/>
                <c:pt idx="0">
                  <c:v>ЕНВД</c:v>
                </c:pt>
                <c:pt idx="1">
                  <c:v>ЕСХН</c:v>
                </c:pt>
                <c:pt idx="2">
                  <c:v>Патент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0.9</c:v>
                </c:pt>
                <c:pt idx="1">
                  <c:v>1.4999999999999999E-2</c:v>
                </c:pt>
                <c:pt idx="2">
                  <c:v>0.16500000000000001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779156769541677E-2"/>
          <c:y val="2.7866566025210364E-2"/>
          <c:w val="0.48692569512478412"/>
          <c:h val="0.84964282123747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г.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</c:f>
              <c:strCache>
                <c:ptCount val="1"/>
                <c:pt idx="0">
                  <c:v>Поступления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г.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</c:f>
              <c:strCache>
                <c:ptCount val="1"/>
                <c:pt idx="0">
                  <c:v>Поступления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021120"/>
        <c:axId val="72023040"/>
      </c:barChart>
      <c:catAx>
        <c:axId val="72021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2023040"/>
        <c:crosses val="autoZero"/>
        <c:auto val="1"/>
        <c:lblAlgn val="ctr"/>
        <c:lblOffset val="100"/>
        <c:noMultiLvlLbl val="0"/>
      </c:catAx>
      <c:valAx>
        <c:axId val="72023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2021120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066450648892767E-2"/>
          <c:y val="0.24447815376381099"/>
          <c:w val="0.9752579144098773"/>
          <c:h val="0.58189227636863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 факт 552 022,6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-3.055555555555555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326</a:t>
                    </a:r>
                    <a:r>
                      <a:rPr lang="ru-RU" sz="2000" baseline="0" dirty="0" smtClean="0">
                        <a:effectLst/>
                      </a:rPr>
                      <a:t> 926,7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91338582677165E-2"/>
                  <c:y val="9.5113303639056263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175 171,1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1184950897456022E-2"/>
                  <c:y val="6.4849658591179899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47 504,9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167354141918848E-2"/>
                  <c:y val="6.7299648416744859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2 884,3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16735414191874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803,4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250000</c:v>
                </c:pt>
                <c:pt idx="1">
                  <c:v>175171.1</c:v>
                </c:pt>
                <c:pt idx="2">
                  <c:v>77000</c:v>
                </c:pt>
                <c:pt idx="3">
                  <c:v>10000</c:v>
                </c:pt>
                <c:pt idx="4">
                  <c:v>5000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 факт 611 522,4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-1.1845679869587884E-2"/>
                  <c:y val="-1.0409718846445166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321 817,6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013779527559053E-2"/>
                  <c:y val="6.0751622257141889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196 134,1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283395331742858E-2"/>
                  <c:y val="-8.6562185581695057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71 911,9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4196671776867253E-2"/>
                  <c:y val="-9.6395706388413896E-3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effectLst/>
                      </a:rPr>
                      <a:t>22 990,1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16735414191884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800,0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200000</c:v>
                </c:pt>
                <c:pt idx="1">
                  <c:v>200000</c:v>
                </c:pt>
                <c:pt idx="2">
                  <c:v>100000</c:v>
                </c:pt>
                <c:pt idx="3">
                  <c:v>50000</c:v>
                </c:pt>
                <c:pt idx="4">
                  <c:v>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295360"/>
        <c:axId val="181321728"/>
      </c:barChart>
      <c:catAx>
        <c:axId val="181295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1321728"/>
        <c:crossesAt val="0"/>
        <c:auto val="1"/>
        <c:lblAlgn val="ctr"/>
        <c:lblOffset val="100"/>
        <c:noMultiLvlLbl val="0"/>
      </c:catAx>
      <c:valAx>
        <c:axId val="181321728"/>
        <c:scaling>
          <c:orientation val="minMax"/>
          <c:max val="305000"/>
          <c:min val="0"/>
        </c:scaling>
        <c:delete val="1"/>
        <c:axPos val="l"/>
        <c:numFmt formatCode="#,##0.0" sourceLinked="1"/>
        <c:majorTickMark val="out"/>
        <c:minorTickMark val="none"/>
        <c:tickLblPos val="nextTo"/>
        <c:crossAx val="181295360"/>
        <c:crosses val="autoZero"/>
        <c:crossBetween val="between"/>
        <c:majorUnit val="100000"/>
        <c:minorUnit val="20000"/>
      </c:valAx>
      <c:spPr>
        <a:noFill/>
        <a:ln w="25403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388" b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388" b="1">
                <a:effectLst/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1.9637199394805051E-2"/>
          <c:y val="1.3459929683348972E-2"/>
          <c:w val="0.96386523305406413"/>
          <c:h val="0.13974266288061477"/>
        </c:manualLayout>
      </c:layout>
      <c:overlay val="0"/>
      <c:spPr>
        <a:solidFill>
          <a:schemeClr val="bg1">
            <a:lumMod val="85000"/>
          </a:schemeClr>
        </a:solidFill>
      </c:spPr>
      <c:txPr>
        <a:bodyPr/>
        <a:lstStyle/>
        <a:p>
          <a:pPr>
            <a:defRPr sz="2388" b="1">
              <a:effectLst/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791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48629655657069E-2"/>
          <c:y val="4.5141945693896894E-2"/>
          <c:w val="0.78125231710758569"/>
          <c:h val="0.72508953303354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2015 г.</c:v>
                </c:pt>
              </c:strCache>
            </c:strRef>
          </c:tx>
          <c:spPr>
            <a:solidFill>
              <a:srgbClr val="FF0000"/>
            </a:solidFill>
            <a:ln w="38088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4.7412309582173752E-3"/>
                  <c:y val="-0.3606419359300157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644,2 млн. </a:t>
                    </a:r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руб.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2018 г.</c:v>
                </c:pt>
                <c:pt idx="1">
                  <c:v>план 2019 г.</c:v>
                </c:pt>
                <c:pt idx="2">
                  <c:v>факт 2019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  <a:ln w="28566">
              <a:solidFill>
                <a:schemeClr val="tx1"/>
              </a:solidFill>
            </a:ln>
          </c:spPr>
          <c:invertIfNegative val="0"/>
          <c:dLbls>
            <c:dLbl>
              <c:idx val="1"/>
              <c:layout>
                <c:manualLayout>
                  <c:x val="-4.067153236203872E-3"/>
                  <c:y val="-0.3799985787010092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smtClean="0">
                        <a:latin typeface="Times New Roman" pitchFamily="18" charset="0"/>
                        <a:cs typeface="Times New Roman" pitchFamily="18" charset="0"/>
                      </a:rPr>
                      <a:t>744,5 </a:t>
                    </a:r>
                    <a:r>
                      <a:rPr lang="ru-RU" sz="2000" b="1" dirty="0" smtClean="0">
                        <a:latin typeface="Times New Roman" pitchFamily="18" charset="0"/>
                        <a:cs typeface="Times New Roman" pitchFamily="18" charset="0"/>
                      </a:rPr>
                      <a:t>млн. руб.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2018 г.</c:v>
                </c:pt>
                <c:pt idx="1">
                  <c:v>план 2019 г.</c:v>
                </c:pt>
                <c:pt idx="2">
                  <c:v>факт 2019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1">
                  <c:v>744.5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66FF"/>
            </a:solidFill>
            <a:ln w="28566"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8.3166870479911021E-3"/>
                  <c:y val="-0.36733210704354308"/>
                </c:manualLayout>
              </c:layout>
              <c:tx>
                <c:rich>
                  <a:bodyPr/>
                  <a:lstStyle/>
                  <a:p>
                    <a:r>
                      <a:rPr lang="ru-RU" smtClean="0">
                        <a:latin typeface="Times New Roman" pitchFamily="18" charset="0"/>
                        <a:cs typeface="Times New Roman" pitchFamily="18" charset="0"/>
                      </a:rPr>
                      <a:t>696,6 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млн. руб.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2018 г.</c:v>
                </c:pt>
                <c:pt idx="1">
                  <c:v>план 2019 г.</c:v>
                </c:pt>
                <c:pt idx="2">
                  <c:v>факт 2019 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624.70000000000005</c:v>
                </c:pt>
                <c:pt idx="2">
                  <c:v>696.6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8755712"/>
        <c:axId val="78757248"/>
      </c:barChart>
      <c:catAx>
        <c:axId val="7875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8757248"/>
        <c:crosses val="autoZero"/>
        <c:auto val="1"/>
        <c:lblAlgn val="ctr"/>
        <c:lblOffset val="100"/>
        <c:noMultiLvlLbl val="0"/>
      </c:catAx>
      <c:valAx>
        <c:axId val="78757248"/>
        <c:scaling>
          <c:orientation val="minMax"/>
          <c:max val="8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78755712"/>
        <c:crosses val="autoZero"/>
        <c:crossBetween val="between"/>
        <c:majorUnit val="100"/>
        <c:minorUnit val="10"/>
      </c:valAx>
      <c:spPr>
        <a:noFill/>
        <a:ln w="25397">
          <a:noFill/>
        </a:ln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2.9394882050142578E-3"/>
                  <c:y val="-2.3342994569230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8184646150427735E-3"/>
                  <c:y val="-2.853032669572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АГП</c:v>
                </c:pt>
                <c:pt idx="1">
                  <c:v>ЯГП</c:v>
                </c:pt>
                <c:pt idx="2">
                  <c:v>ВВГП</c:v>
                </c:pt>
                <c:pt idx="3">
                  <c:v>ССП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14.5</c:v>
                </c:pt>
                <c:pt idx="1">
                  <c:v>15.7</c:v>
                </c:pt>
                <c:pt idx="2">
                  <c:v>15.5</c:v>
                </c:pt>
                <c:pt idx="3">
                  <c:v>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АГП</c:v>
                </c:pt>
                <c:pt idx="1">
                  <c:v>ЯГП</c:v>
                </c:pt>
                <c:pt idx="2">
                  <c:v>ВВГП</c:v>
                </c:pt>
                <c:pt idx="3">
                  <c:v>ССП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 formatCode="General">
                  <c:v>24.7</c:v>
                </c:pt>
                <c:pt idx="1">
                  <c:v>19</c:v>
                </c:pt>
                <c:pt idx="2" formatCode="General">
                  <c:v>17.100000000000001</c:v>
                </c:pt>
                <c:pt idx="3" formatCode="General">
                  <c:v>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576064"/>
        <c:axId val="183577600"/>
      </c:barChart>
      <c:catAx>
        <c:axId val="183576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83577600"/>
        <c:crosses val="autoZero"/>
        <c:auto val="1"/>
        <c:lblAlgn val="ctr"/>
        <c:lblOffset val="100"/>
        <c:noMultiLvlLbl val="0"/>
      </c:catAx>
      <c:valAx>
        <c:axId val="18357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3576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5583712087070673E-2"/>
          <c:y val="3.2334355287211007E-2"/>
          <c:w val="0.96883257582585869"/>
          <c:h val="0.75792816634810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effectLst>
              <a:outerShdw blurRad="50800" dist="50800" dir="5400000" algn="ctr" rotWithShape="0">
                <a:srgbClr val="000000">
                  <a:alpha val="99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 w="0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99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2.7924884260149981E-3"/>
                  <c:y val="0.2435846560846561"/>
                </c:manualLayout>
              </c:layout>
              <c:spPr/>
              <c:txPr>
                <a:bodyPr/>
                <a:lstStyle/>
                <a:p>
                  <a:pPr>
                    <a:defRPr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849768520299962E-3"/>
                  <c:y val="0.19318783068783069"/>
                </c:manualLayout>
              </c:layout>
              <c:spPr/>
              <c:txPr>
                <a:bodyPr/>
                <a:lstStyle/>
                <a:p>
                  <a:pPr>
                    <a:defRPr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норматив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60944.7</c:v>
                </c:pt>
                <c:pt idx="1">
                  <c:v>56637.599999999999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83688192"/>
        <c:axId val="183689984"/>
        <c:axId val="0"/>
      </c:bar3DChart>
      <c:catAx>
        <c:axId val="1836881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3689984"/>
        <c:crosses val="autoZero"/>
        <c:auto val="1"/>
        <c:lblAlgn val="ctr"/>
        <c:lblOffset val="100"/>
        <c:noMultiLvlLbl val="0"/>
      </c:catAx>
      <c:valAx>
        <c:axId val="183689984"/>
        <c:scaling>
          <c:orientation val="minMax"/>
          <c:min val="1"/>
        </c:scaling>
        <c:delete val="1"/>
        <c:axPos val="l"/>
        <c:numFmt formatCode="#,##0.0" sourceLinked="1"/>
        <c:majorTickMark val="out"/>
        <c:minorTickMark val="none"/>
        <c:tickLblPos val="nextTo"/>
        <c:crossAx val="183688192"/>
        <c:crosses val="autoZero"/>
        <c:crossBetween val="between"/>
      </c:valAx>
    </c:plotArea>
    <c:plotVisOnly val="1"/>
    <c:dispBlanksAs val="gap"/>
    <c:showDLblsOverMax val="0"/>
  </c:chart>
  <c:spPr>
    <a:ln w="0"/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48470086132987"/>
          <c:y val="0.21488148142269906"/>
          <c:w val="0.72765237824728068"/>
          <c:h val="0.550936800672941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Кредиторская задолженность</c:v>
                </c:pt>
              </c:strCache>
            </c:strRef>
          </c:tx>
          <c:explosion val="1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/>
                      <a:t>6,4</a:t>
                    </a:r>
                    <a:r>
                      <a:rPr lang="ru-RU" b="1" smtClean="0"/>
                      <a:t>млн.руб.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446331819060834"/>
                  <c:y val="-6.8427825758151622E-2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/>
                      <a:t>0,6</a:t>
                    </a:r>
                    <a:r>
                      <a:rPr lang="ru-RU" b="1" smtClean="0"/>
                      <a:t>млн.руб.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smtClean="0"/>
                      <a:t>6,7</a:t>
                    </a:r>
                    <a:r>
                      <a:rPr lang="ru-RU" b="1" smtClean="0"/>
                      <a:t>млн.руб.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АГП</c:v>
                </c:pt>
                <c:pt idx="1">
                  <c:v>ЯГП</c:v>
                </c:pt>
                <c:pt idx="2">
                  <c:v>ВВГП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6.4</c:v>
                </c:pt>
                <c:pt idx="1">
                  <c:v>0.6</c:v>
                </c:pt>
                <c:pt idx="2">
                  <c:v>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6937321671512563E-2"/>
          <c:y val="0.83153832580693643"/>
          <c:w val="0.6313852968118846"/>
          <c:h val="0.12180427664899979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1518082960035554E-2"/>
          <c:y val="0"/>
          <c:w val="0.96814264905310343"/>
          <c:h val="0.849442654519868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01.01.2019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49019840707357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,0 млн.руб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0450119583185453"/>
                  <c:y val="0.1014727435155607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10,0</a:t>
                    </a:r>
                    <a:r>
                      <a:rPr lang="ru-RU" smtClean="0"/>
                      <a:t> млн.руб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8789764100285156E-2"/>
                  <c:y val="1.2080088513757224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0,</a:t>
                    </a:r>
                    <a:r>
                      <a:rPr lang="en-US" smtClean="0"/>
                      <a:t>7</a:t>
                    </a:r>
                    <a:r>
                      <a:rPr lang="ru-RU" smtClean="0"/>
                      <a:t> млн. руб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АМР</c:v>
                </c:pt>
                <c:pt idx="1">
                  <c:v>ЯГП</c:v>
                </c:pt>
                <c:pt idx="2">
                  <c:v>ВГП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</c:v>
                </c:pt>
                <c:pt idx="1">
                  <c:v>10</c:v>
                </c:pt>
                <c:pt idx="2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01.01.2020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7,0</a:t>
                    </a:r>
                    <a:r>
                      <a:rPr lang="ru-RU" baseline="0" smtClean="0"/>
                      <a:t> млн.руб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АМР</c:v>
                </c:pt>
                <c:pt idx="1">
                  <c:v>ЯГП</c:v>
                </c:pt>
                <c:pt idx="2">
                  <c:v>ВГП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0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970048"/>
        <c:axId val="184020992"/>
      </c:barChart>
      <c:catAx>
        <c:axId val="1839700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84020992"/>
        <c:crosses val="autoZero"/>
        <c:auto val="1"/>
        <c:lblAlgn val="ctr"/>
        <c:lblOffset val="100"/>
        <c:noMultiLvlLbl val="0"/>
      </c:catAx>
      <c:valAx>
        <c:axId val="184020992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83970048"/>
        <c:crosses val="autoZero"/>
        <c:crossBetween val="between"/>
      </c:valAx>
      <c:spPr>
        <a:ln>
          <a:solidFill>
            <a:schemeClr val="bg2">
              <a:lumMod val="10000"/>
            </a:schemeClr>
          </a:solidFill>
        </a:ln>
      </c:spPr>
    </c:plotArea>
    <c:legend>
      <c:legendPos val="b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spPr>
    <a:ln w="28575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90CF3D-E0C4-4E36-9F8B-F7FAAB740641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005D87-5D66-45BE-9643-7805A0C74E4F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Другие вопросы в области образования-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14,3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млн. руб.,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исполнение 97,96%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A62B4D-774D-4E00-9904-B348F89857E5}" type="parTrans" cxnId="{1018DADB-A3E8-446F-80BD-516A8349AE05}">
      <dgm:prSet/>
      <dgm:spPr/>
      <dgm:t>
        <a:bodyPr/>
        <a:lstStyle/>
        <a:p>
          <a:endParaRPr lang="ru-RU" sz="1800"/>
        </a:p>
      </dgm:t>
    </dgm:pt>
    <dgm:pt modelId="{E08069F9-8B90-4F6F-9D4D-BB4070474895}" type="sibTrans" cxnId="{1018DADB-A3E8-446F-80BD-516A8349AE05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 sz="1800"/>
        </a:p>
      </dgm:t>
    </dgm:pt>
    <dgm:pt modelId="{DF47F4FC-E8E1-4B8A-A2FF-038B2FCBF78B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Дополнительное образование - 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42,6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млн. руб., исполнение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99,99% 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39A85A-3BD2-4151-A6F5-A23C76BE004C}" type="parTrans" cxnId="{34413299-5EC2-4E0B-AB83-1B7BE639A93A}">
      <dgm:prSet/>
      <dgm:spPr/>
      <dgm:t>
        <a:bodyPr/>
        <a:lstStyle/>
        <a:p>
          <a:endParaRPr lang="ru-RU"/>
        </a:p>
      </dgm:t>
    </dgm:pt>
    <dgm:pt modelId="{6225ECB0-478B-4228-9B95-949D1DD54A53}" type="sibTrans" cxnId="{34413299-5EC2-4E0B-AB83-1B7BE639A93A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F1254E45-77D4-4A6A-A111-A40952846730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Общее образование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–196,1 млн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руб., исполнение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93,60%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7CC328-3688-46DD-9F94-A06E160E7EB5}" type="parTrans" cxnId="{8D4DE167-7B2C-496B-9D29-C5F6DBAFE2EC}">
      <dgm:prSet/>
      <dgm:spPr/>
      <dgm:t>
        <a:bodyPr/>
        <a:lstStyle/>
        <a:p>
          <a:endParaRPr lang="ru-RU"/>
        </a:p>
      </dgm:t>
    </dgm:pt>
    <dgm:pt modelId="{21B20433-8B36-427A-BC66-390590340BBC}" type="sibTrans" cxnId="{8D4DE167-7B2C-496B-9D29-C5F6DBAFE2EC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E0185227-7598-488E-ABFC-ABAFA4844589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rgbClr val="FF0000"/>
          </a:solidFill>
        </a:ln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Дошкольное образование –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158,1 млн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руб., исполнение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95,01%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81C513-D6D1-495D-8751-C7B4E2C7E72A}" type="parTrans" cxnId="{56EA70C8-2F56-4467-8E64-66CC3DC28B88}">
      <dgm:prSet/>
      <dgm:spPr/>
      <dgm:t>
        <a:bodyPr/>
        <a:lstStyle/>
        <a:p>
          <a:endParaRPr lang="ru-RU"/>
        </a:p>
      </dgm:t>
    </dgm:pt>
    <dgm:pt modelId="{3CCFF2BA-5FBD-426F-AE42-73589BB9DE3D}" type="sibTrans" cxnId="{56EA70C8-2F56-4467-8E64-66CC3DC28B88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94242375-BCF6-43C1-A81E-CA9F9A7D9DFA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/>
        </a:p>
      </dgm:t>
    </dgm:pt>
    <dgm:pt modelId="{C32BA444-4E7C-431B-BB1A-9D2397E4683C}" type="sibTrans" cxnId="{E7F6094F-4B56-4EE9-848D-902FF069373D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46E0ECAF-FCDE-4297-9582-F956FE353DBE}" type="parTrans" cxnId="{E7F6094F-4B56-4EE9-848D-902FF069373D}">
      <dgm:prSet/>
      <dgm:spPr/>
      <dgm:t>
        <a:bodyPr/>
        <a:lstStyle/>
        <a:p>
          <a:endParaRPr lang="ru-RU"/>
        </a:p>
      </dgm:t>
    </dgm:pt>
    <dgm:pt modelId="{3AA78ABF-62A9-4D9A-94A9-4799BA652B23}" type="pres">
      <dgm:prSet presAssocID="{C790CF3D-E0C4-4E36-9F8B-F7FAAB74064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03D538B-1AE9-4FD8-A87F-93C767C25DE6}" type="pres">
      <dgm:prSet presAssocID="{C790CF3D-E0C4-4E36-9F8B-F7FAAB740641}" presName="dot1" presStyleLbl="alignNode1" presStyleIdx="0" presStyleCnt="15"/>
      <dgm:spPr/>
    </dgm:pt>
    <dgm:pt modelId="{F479FAB2-01F8-4AB8-8052-E3EAD851756D}" type="pres">
      <dgm:prSet presAssocID="{C790CF3D-E0C4-4E36-9F8B-F7FAAB740641}" presName="dot2" presStyleLbl="alignNode1" presStyleIdx="1" presStyleCnt="15"/>
      <dgm:spPr/>
    </dgm:pt>
    <dgm:pt modelId="{C72F67DF-4ACB-4EF8-8BD4-914533C55CF0}" type="pres">
      <dgm:prSet presAssocID="{C790CF3D-E0C4-4E36-9F8B-F7FAAB740641}" presName="dot3" presStyleLbl="alignNode1" presStyleIdx="2" presStyleCnt="15"/>
      <dgm:spPr/>
    </dgm:pt>
    <dgm:pt modelId="{AABA0972-23BC-4437-9A37-BEAC56202B58}" type="pres">
      <dgm:prSet presAssocID="{C790CF3D-E0C4-4E36-9F8B-F7FAAB740641}" presName="dot4" presStyleLbl="alignNode1" presStyleIdx="3" presStyleCnt="15"/>
      <dgm:spPr/>
    </dgm:pt>
    <dgm:pt modelId="{5A76CED9-C1E5-478D-9ACA-793B83FA8DEF}" type="pres">
      <dgm:prSet presAssocID="{C790CF3D-E0C4-4E36-9F8B-F7FAAB740641}" presName="dot5" presStyleLbl="alignNode1" presStyleIdx="4" presStyleCnt="15"/>
      <dgm:spPr/>
    </dgm:pt>
    <dgm:pt modelId="{3DC51638-315C-4F1C-B7B4-946E24E6A5DD}" type="pres">
      <dgm:prSet presAssocID="{C790CF3D-E0C4-4E36-9F8B-F7FAAB740641}" presName="dot6" presStyleLbl="alignNode1" presStyleIdx="5" presStyleCnt="15"/>
      <dgm:spPr/>
    </dgm:pt>
    <dgm:pt modelId="{64830185-B1C7-4E97-822D-E2C830BC6F86}" type="pres">
      <dgm:prSet presAssocID="{C790CF3D-E0C4-4E36-9F8B-F7FAAB740641}" presName="dot7" presStyleLbl="alignNode1" presStyleIdx="6" presStyleCnt="15"/>
      <dgm:spPr/>
    </dgm:pt>
    <dgm:pt modelId="{7A537E92-1458-4D19-B410-B202DBD11EB6}" type="pres">
      <dgm:prSet presAssocID="{C790CF3D-E0C4-4E36-9F8B-F7FAAB740641}" presName="dot8" presStyleLbl="alignNode1" presStyleIdx="7" presStyleCnt="15"/>
      <dgm:spPr/>
    </dgm:pt>
    <dgm:pt modelId="{5175B2C5-554B-4230-B5A8-BBB9114F75F8}" type="pres">
      <dgm:prSet presAssocID="{C790CF3D-E0C4-4E36-9F8B-F7FAAB740641}" presName="dotArrow1" presStyleLbl="alignNode1" presStyleIdx="8" presStyleCnt="15"/>
      <dgm:spPr/>
    </dgm:pt>
    <dgm:pt modelId="{395ED16E-4C73-4AF2-A8E4-51B6605735DB}" type="pres">
      <dgm:prSet presAssocID="{C790CF3D-E0C4-4E36-9F8B-F7FAAB740641}" presName="dotArrow2" presStyleLbl="alignNode1" presStyleIdx="9" presStyleCnt="15"/>
      <dgm:spPr/>
    </dgm:pt>
    <dgm:pt modelId="{E3595BBB-1F32-44B0-8D30-014D45B68249}" type="pres">
      <dgm:prSet presAssocID="{C790CF3D-E0C4-4E36-9F8B-F7FAAB740641}" presName="dotArrow3" presStyleLbl="alignNode1" presStyleIdx="10" presStyleCnt="15"/>
      <dgm:spPr/>
    </dgm:pt>
    <dgm:pt modelId="{93A72F43-FAE7-43AE-8808-D4A2EF3FD5D0}" type="pres">
      <dgm:prSet presAssocID="{C790CF3D-E0C4-4E36-9F8B-F7FAAB740641}" presName="dotArrow4" presStyleLbl="alignNode1" presStyleIdx="11" presStyleCnt="15" custLinFactY="-800000" custLinFactNeighborX="-67805" custLinFactNeighborY="-864441"/>
      <dgm:spPr/>
    </dgm:pt>
    <dgm:pt modelId="{A84198E7-46C3-43E3-8D01-A5CC669A66F0}" type="pres">
      <dgm:prSet presAssocID="{C790CF3D-E0C4-4E36-9F8B-F7FAAB740641}" presName="dotArrow5" presStyleLbl="alignNode1" presStyleIdx="12" presStyleCnt="15"/>
      <dgm:spPr/>
    </dgm:pt>
    <dgm:pt modelId="{3A359144-19D5-4B2B-93CA-7D89ADBFB011}" type="pres">
      <dgm:prSet presAssocID="{C790CF3D-E0C4-4E36-9F8B-F7FAAB740641}" presName="dotArrow6" presStyleLbl="alignNode1" presStyleIdx="13" presStyleCnt="15"/>
      <dgm:spPr/>
    </dgm:pt>
    <dgm:pt modelId="{DAB03464-AD75-4075-8D3D-02FB9BAD8A1D}" type="pres">
      <dgm:prSet presAssocID="{C790CF3D-E0C4-4E36-9F8B-F7FAAB740641}" presName="dotArrow7" presStyleLbl="alignNode1" presStyleIdx="14" presStyleCnt="15"/>
      <dgm:spPr/>
    </dgm:pt>
    <dgm:pt modelId="{79EE683E-9487-4DC3-8698-A36F3A15E261}" type="pres">
      <dgm:prSet presAssocID="{3D005D87-5D66-45BE-9643-7805A0C74E4F}" presName="parTx1" presStyleLbl="node1" presStyleIdx="0" presStyleCnt="5" custScaleX="578351" custScaleY="320870" custLinFactX="100000" custLinFactY="100000" custLinFactNeighborX="125635" custLinFactNeighborY="162313"/>
      <dgm:spPr/>
      <dgm:t>
        <a:bodyPr/>
        <a:lstStyle/>
        <a:p>
          <a:endParaRPr lang="ru-RU"/>
        </a:p>
      </dgm:t>
    </dgm:pt>
    <dgm:pt modelId="{834A69B6-97BE-4978-8295-C46B5A2EADDD}" type="pres">
      <dgm:prSet presAssocID="{E08069F9-8B90-4F6F-9D4D-BB4070474895}" presName="picture1" presStyleCnt="0"/>
      <dgm:spPr/>
    </dgm:pt>
    <dgm:pt modelId="{A09D7143-8A73-40A5-A1EA-7BEE053C26D3}" type="pres">
      <dgm:prSet presAssocID="{E08069F9-8B90-4F6F-9D4D-BB4070474895}" presName="imageRepeatNode" presStyleLbl="fgImgPlace1" presStyleIdx="0" presStyleCnt="5" custScaleX="419536" custScaleY="214585" custLinFactX="-115934" custLinFactY="86447" custLinFactNeighborX="-200000" custLinFactNeighborY="100000"/>
      <dgm:spPr/>
      <dgm:t>
        <a:bodyPr/>
        <a:lstStyle/>
        <a:p>
          <a:endParaRPr lang="ru-RU"/>
        </a:p>
      </dgm:t>
    </dgm:pt>
    <dgm:pt modelId="{D16F12FC-6FE7-4995-A5FF-D60A4DF2CA2E}" type="pres">
      <dgm:prSet presAssocID="{DF47F4FC-E8E1-4B8A-A2FF-038B2FCBF78B}" presName="parTx2" presStyleLbl="node1" presStyleIdx="1" presStyleCnt="5" custScaleX="497157" custScaleY="340778" custLinFactX="85235" custLinFactY="-13697" custLinFactNeighborX="100000" custLinFactNeighborY="-100000"/>
      <dgm:spPr/>
      <dgm:t>
        <a:bodyPr/>
        <a:lstStyle/>
        <a:p>
          <a:endParaRPr lang="ru-RU"/>
        </a:p>
      </dgm:t>
    </dgm:pt>
    <dgm:pt modelId="{A54EF8E7-13D8-4E4F-8826-CAA8FAE04867}" type="pres">
      <dgm:prSet presAssocID="{6225ECB0-478B-4228-9B95-949D1DD54A53}" presName="picture2" presStyleCnt="0"/>
      <dgm:spPr/>
    </dgm:pt>
    <dgm:pt modelId="{3839D942-3602-4956-9807-FB99EAF30C88}" type="pres">
      <dgm:prSet presAssocID="{6225ECB0-478B-4228-9B95-949D1DD54A53}" presName="imageRepeatNode" presStyleLbl="fgImgPlace1" presStyleIdx="1" presStyleCnt="5" custScaleX="381817" custScaleY="229430" custLinFactX="-100000" custLinFactNeighborX="-137867" custLinFactNeighborY="-20091"/>
      <dgm:spPr/>
      <dgm:t>
        <a:bodyPr/>
        <a:lstStyle/>
        <a:p>
          <a:endParaRPr lang="ru-RU"/>
        </a:p>
      </dgm:t>
    </dgm:pt>
    <dgm:pt modelId="{90C41C03-E107-470D-87F0-DCF5EA4FDBFC}" type="pres">
      <dgm:prSet presAssocID="{F1254E45-77D4-4A6A-A111-A40952846730}" presName="parTx3" presStyleLbl="node1" presStyleIdx="2" presStyleCnt="5" custScaleX="480786" custScaleY="349690" custLinFactX="47446" custLinFactY="-200000" custLinFactNeighborX="100000" custLinFactNeighborY="-226064"/>
      <dgm:spPr/>
      <dgm:t>
        <a:bodyPr/>
        <a:lstStyle/>
        <a:p>
          <a:endParaRPr lang="ru-RU"/>
        </a:p>
      </dgm:t>
    </dgm:pt>
    <dgm:pt modelId="{1C276165-B40B-4AE5-AD1B-A5BFFF19765A}" type="pres">
      <dgm:prSet presAssocID="{21B20433-8B36-427A-BC66-390590340BBC}" presName="picture3" presStyleCnt="0"/>
      <dgm:spPr/>
    </dgm:pt>
    <dgm:pt modelId="{90A6B934-9CF4-4C8E-975F-037516F860E0}" type="pres">
      <dgm:prSet presAssocID="{21B20433-8B36-427A-BC66-390590340BBC}" presName="imageRepeatNode" presStyleLbl="fgImgPlace1" presStyleIdx="2" presStyleCnt="5" custScaleX="404768" custScaleY="241524" custLinFactX="-162396" custLinFactY="-97601" custLinFactNeighborX="-200000" custLinFactNeighborY="-100000"/>
      <dgm:spPr/>
      <dgm:t>
        <a:bodyPr/>
        <a:lstStyle/>
        <a:p>
          <a:endParaRPr lang="ru-RU"/>
        </a:p>
      </dgm:t>
    </dgm:pt>
    <dgm:pt modelId="{7E3789C3-7A7D-4C49-B3E8-1CCD818A6AEF}" type="pres">
      <dgm:prSet presAssocID="{94242375-BCF6-43C1-A81E-CA9F9A7D9DFA}" presName="parTx4" presStyleLbl="node1" presStyleIdx="3" presStyleCnt="5" custScaleX="40103" custScaleY="44163" custLinFactX="112268" custLinFactY="40444" custLinFactNeighborX="200000" custLinFactNeighborY="100000"/>
      <dgm:spPr/>
      <dgm:t>
        <a:bodyPr/>
        <a:lstStyle/>
        <a:p>
          <a:endParaRPr lang="ru-RU"/>
        </a:p>
      </dgm:t>
    </dgm:pt>
    <dgm:pt modelId="{FFC402BE-9457-46B0-BB03-6AFCBC080B89}" type="pres">
      <dgm:prSet presAssocID="{C32BA444-4E7C-431B-BB1A-9D2397E4683C}" presName="picture4" presStyleCnt="0"/>
      <dgm:spPr/>
    </dgm:pt>
    <dgm:pt modelId="{838BDB84-6799-4160-8EA1-717097D5E9E5}" type="pres">
      <dgm:prSet presAssocID="{C32BA444-4E7C-431B-BB1A-9D2397E4683C}" presName="imageRepeatNode" presStyleLbl="fgImgPlace1" presStyleIdx="3" presStyleCnt="5" custScaleX="377666" custScaleY="233304" custLinFactX="-185356" custLinFactY="-144934" custLinFactNeighborX="-200000" custLinFactNeighborY="-200000"/>
      <dgm:spPr/>
      <dgm:t>
        <a:bodyPr/>
        <a:lstStyle/>
        <a:p>
          <a:endParaRPr lang="ru-RU"/>
        </a:p>
      </dgm:t>
    </dgm:pt>
    <dgm:pt modelId="{B54AA8B1-C5DD-4FEB-A1BE-E0B434861464}" type="pres">
      <dgm:prSet presAssocID="{E0185227-7598-488E-ABFC-ABAFA4844589}" presName="parTx5" presStyleLbl="node1" presStyleIdx="4" presStyleCnt="5" custScaleX="469349" custScaleY="300700" custLinFactX="7992" custLinFactY="-200000" custLinFactNeighborX="100000" custLinFactNeighborY="-245240"/>
      <dgm:spPr/>
      <dgm:t>
        <a:bodyPr/>
        <a:lstStyle/>
        <a:p>
          <a:endParaRPr lang="ru-RU"/>
        </a:p>
      </dgm:t>
    </dgm:pt>
    <dgm:pt modelId="{EF132CAA-A794-4799-8440-0BB96C3D47CF}" type="pres">
      <dgm:prSet presAssocID="{3CCFF2BA-5FBD-426F-AE42-73589BB9DE3D}" presName="picture5" presStyleCnt="0"/>
      <dgm:spPr/>
    </dgm:pt>
    <dgm:pt modelId="{904266D7-9AAF-4A59-B5F1-41FBF7FABE84}" type="pres">
      <dgm:prSet presAssocID="{3CCFF2BA-5FBD-426F-AE42-73589BB9DE3D}" presName="imageRepeatNode" presStyleLbl="fgImgPlace1" presStyleIdx="4" presStyleCnt="5" custFlipVert="0" custFlipHor="0" custScaleX="16474" custScaleY="100000" custLinFactX="-564022" custLinFactY="-200000" custLinFactNeighborX="-600000" custLinFactNeighborY="-226027"/>
      <dgm:spPr/>
      <dgm:t>
        <a:bodyPr/>
        <a:lstStyle/>
        <a:p>
          <a:endParaRPr lang="ru-RU"/>
        </a:p>
      </dgm:t>
    </dgm:pt>
  </dgm:ptLst>
  <dgm:cxnLst>
    <dgm:cxn modelId="{CF26EC1A-9AFD-4F7C-B794-6C2A1C7DB6CB}" type="presOf" srcId="{E0185227-7598-488E-ABFC-ABAFA4844589}" destId="{B54AA8B1-C5DD-4FEB-A1BE-E0B434861464}" srcOrd="0" destOrd="0" presId="urn:microsoft.com/office/officeart/2008/layout/AscendingPictureAccentProcess"/>
    <dgm:cxn modelId="{20B54022-969E-42FC-939D-61DF42BEC507}" type="presOf" srcId="{C790CF3D-E0C4-4E36-9F8B-F7FAAB740641}" destId="{3AA78ABF-62A9-4D9A-94A9-4799BA652B23}" srcOrd="0" destOrd="0" presId="urn:microsoft.com/office/officeart/2008/layout/AscendingPictureAccentProcess"/>
    <dgm:cxn modelId="{8D4DE167-7B2C-496B-9D29-C5F6DBAFE2EC}" srcId="{C790CF3D-E0C4-4E36-9F8B-F7FAAB740641}" destId="{F1254E45-77D4-4A6A-A111-A40952846730}" srcOrd="2" destOrd="0" parTransId="{0D7CC328-3688-46DD-9F94-A06E160E7EB5}" sibTransId="{21B20433-8B36-427A-BC66-390590340BBC}"/>
    <dgm:cxn modelId="{D2C7BBD1-CBB2-4C53-9CC9-75820C4F2918}" type="presOf" srcId="{C32BA444-4E7C-431B-BB1A-9D2397E4683C}" destId="{838BDB84-6799-4160-8EA1-717097D5E9E5}" srcOrd="0" destOrd="0" presId="urn:microsoft.com/office/officeart/2008/layout/AscendingPictureAccentProcess"/>
    <dgm:cxn modelId="{1018DADB-A3E8-446F-80BD-516A8349AE05}" srcId="{C790CF3D-E0C4-4E36-9F8B-F7FAAB740641}" destId="{3D005D87-5D66-45BE-9643-7805A0C74E4F}" srcOrd="0" destOrd="0" parTransId="{9DA62B4D-774D-4E00-9904-B348F89857E5}" sibTransId="{E08069F9-8B90-4F6F-9D4D-BB4070474895}"/>
    <dgm:cxn modelId="{631E3FD1-411B-410E-8261-6544262A5650}" type="presOf" srcId="{3CCFF2BA-5FBD-426F-AE42-73589BB9DE3D}" destId="{904266D7-9AAF-4A59-B5F1-41FBF7FABE84}" srcOrd="0" destOrd="0" presId="urn:microsoft.com/office/officeart/2008/layout/AscendingPictureAccentProcess"/>
    <dgm:cxn modelId="{A585A08A-9B26-46F6-9936-C75867852537}" type="presOf" srcId="{21B20433-8B36-427A-BC66-390590340BBC}" destId="{90A6B934-9CF4-4C8E-975F-037516F860E0}" srcOrd="0" destOrd="0" presId="urn:microsoft.com/office/officeart/2008/layout/AscendingPictureAccentProcess"/>
    <dgm:cxn modelId="{051BB600-BC86-43F1-AA57-0CF72DB1C156}" type="presOf" srcId="{94242375-BCF6-43C1-A81E-CA9F9A7D9DFA}" destId="{7E3789C3-7A7D-4C49-B3E8-1CCD818A6AEF}" srcOrd="0" destOrd="0" presId="urn:microsoft.com/office/officeart/2008/layout/AscendingPictureAccentProcess"/>
    <dgm:cxn modelId="{56CD382F-0496-4B38-9F39-B98BCD3CB082}" type="presOf" srcId="{6225ECB0-478B-4228-9B95-949D1DD54A53}" destId="{3839D942-3602-4956-9807-FB99EAF30C88}" srcOrd="0" destOrd="0" presId="urn:microsoft.com/office/officeart/2008/layout/AscendingPictureAccentProcess"/>
    <dgm:cxn modelId="{E7F6094F-4B56-4EE9-848D-902FF069373D}" srcId="{C790CF3D-E0C4-4E36-9F8B-F7FAAB740641}" destId="{94242375-BCF6-43C1-A81E-CA9F9A7D9DFA}" srcOrd="3" destOrd="0" parTransId="{46E0ECAF-FCDE-4297-9582-F956FE353DBE}" sibTransId="{C32BA444-4E7C-431B-BB1A-9D2397E4683C}"/>
    <dgm:cxn modelId="{34413299-5EC2-4E0B-AB83-1B7BE639A93A}" srcId="{C790CF3D-E0C4-4E36-9F8B-F7FAAB740641}" destId="{DF47F4FC-E8E1-4B8A-A2FF-038B2FCBF78B}" srcOrd="1" destOrd="0" parTransId="{1739A85A-3BD2-4151-A6F5-A23C76BE004C}" sibTransId="{6225ECB0-478B-4228-9B95-949D1DD54A53}"/>
    <dgm:cxn modelId="{A9C3B727-BD3F-442F-88D6-AF1C13C1E960}" type="presOf" srcId="{E08069F9-8B90-4F6F-9D4D-BB4070474895}" destId="{A09D7143-8A73-40A5-A1EA-7BEE053C26D3}" srcOrd="0" destOrd="0" presId="urn:microsoft.com/office/officeart/2008/layout/AscendingPictureAccentProcess"/>
    <dgm:cxn modelId="{8B22C947-B0F3-495E-B54A-5276B0CAA283}" type="presOf" srcId="{DF47F4FC-E8E1-4B8A-A2FF-038B2FCBF78B}" destId="{D16F12FC-6FE7-4995-A5FF-D60A4DF2CA2E}" srcOrd="0" destOrd="0" presId="urn:microsoft.com/office/officeart/2008/layout/AscendingPictureAccentProcess"/>
    <dgm:cxn modelId="{56EA70C8-2F56-4467-8E64-66CC3DC28B88}" srcId="{C790CF3D-E0C4-4E36-9F8B-F7FAAB740641}" destId="{E0185227-7598-488E-ABFC-ABAFA4844589}" srcOrd="4" destOrd="0" parTransId="{3C81C513-D6D1-495D-8751-C7B4E2C7E72A}" sibTransId="{3CCFF2BA-5FBD-426F-AE42-73589BB9DE3D}"/>
    <dgm:cxn modelId="{7B7E1FE4-D09D-4569-BF93-C535A0344661}" type="presOf" srcId="{3D005D87-5D66-45BE-9643-7805A0C74E4F}" destId="{79EE683E-9487-4DC3-8698-A36F3A15E261}" srcOrd="0" destOrd="0" presId="urn:microsoft.com/office/officeart/2008/layout/AscendingPictureAccentProcess"/>
    <dgm:cxn modelId="{8F91910A-664E-44EB-8811-58E4573A3EFD}" type="presOf" srcId="{F1254E45-77D4-4A6A-A111-A40952846730}" destId="{90C41C03-E107-470D-87F0-DCF5EA4FDBFC}" srcOrd="0" destOrd="0" presId="urn:microsoft.com/office/officeart/2008/layout/AscendingPictureAccentProcess"/>
    <dgm:cxn modelId="{1631F793-139E-4DC8-9990-8F71B4A6EF46}" type="presParOf" srcId="{3AA78ABF-62A9-4D9A-94A9-4799BA652B23}" destId="{203D538B-1AE9-4FD8-A87F-93C767C25DE6}" srcOrd="0" destOrd="0" presId="urn:microsoft.com/office/officeart/2008/layout/AscendingPictureAccentProcess"/>
    <dgm:cxn modelId="{CBE0B9EF-855B-4792-9EE9-3887269D85A3}" type="presParOf" srcId="{3AA78ABF-62A9-4D9A-94A9-4799BA652B23}" destId="{F479FAB2-01F8-4AB8-8052-E3EAD851756D}" srcOrd="1" destOrd="0" presId="urn:microsoft.com/office/officeart/2008/layout/AscendingPictureAccentProcess"/>
    <dgm:cxn modelId="{BBF166A6-6722-41EA-800A-B935F85EE237}" type="presParOf" srcId="{3AA78ABF-62A9-4D9A-94A9-4799BA652B23}" destId="{C72F67DF-4ACB-4EF8-8BD4-914533C55CF0}" srcOrd="2" destOrd="0" presId="urn:microsoft.com/office/officeart/2008/layout/AscendingPictureAccentProcess"/>
    <dgm:cxn modelId="{61FEC4CF-06F5-4691-BCB2-58AA0B187A02}" type="presParOf" srcId="{3AA78ABF-62A9-4D9A-94A9-4799BA652B23}" destId="{AABA0972-23BC-4437-9A37-BEAC56202B58}" srcOrd="3" destOrd="0" presId="urn:microsoft.com/office/officeart/2008/layout/AscendingPictureAccentProcess"/>
    <dgm:cxn modelId="{F74F5DB7-3759-4B8E-A784-AB6AC232E33F}" type="presParOf" srcId="{3AA78ABF-62A9-4D9A-94A9-4799BA652B23}" destId="{5A76CED9-C1E5-478D-9ACA-793B83FA8DEF}" srcOrd="4" destOrd="0" presId="urn:microsoft.com/office/officeart/2008/layout/AscendingPictureAccentProcess"/>
    <dgm:cxn modelId="{24251A81-B647-49AB-A8BF-D548BF54F279}" type="presParOf" srcId="{3AA78ABF-62A9-4D9A-94A9-4799BA652B23}" destId="{3DC51638-315C-4F1C-B7B4-946E24E6A5DD}" srcOrd="5" destOrd="0" presId="urn:microsoft.com/office/officeart/2008/layout/AscendingPictureAccentProcess"/>
    <dgm:cxn modelId="{72204396-866D-4E29-B564-3116F187F05F}" type="presParOf" srcId="{3AA78ABF-62A9-4D9A-94A9-4799BA652B23}" destId="{64830185-B1C7-4E97-822D-E2C830BC6F86}" srcOrd="6" destOrd="0" presId="urn:microsoft.com/office/officeart/2008/layout/AscendingPictureAccentProcess"/>
    <dgm:cxn modelId="{EF862131-ED9E-478A-8A48-808B65867A16}" type="presParOf" srcId="{3AA78ABF-62A9-4D9A-94A9-4799BA652B23}" destId="{7A537E92-1458-4D19-B410-B202DBD11EB6}" srcOrd="7" destOrd="0" presId="urn:microsoft.com/office/officeart/2008/layout/AscendingPictureAccentProcess"/>
    <dgm:cxn modelId="{5A73FA3C-F442-4809-A1E4-BA726E9A5C3C}" type="presParOf" srcId="{3AA78ABF-62A9-4D9A-94A9-4799BA652B23}" destId="{5175B2C5-554B-4230-B5A8-BBB9114F75F8}" srcOrd="8" destOrd="0" presId="urn:microsoft.com/office/officeart/2008/layout/AscendingPictureAccentProcess"/>
    <dgm:cxn modelId="{F33C18B2-40A0-45B2-BC6F-81785F4EF81C}" type="presParOf" srcId="{3AA78ABF-62A9-4D9A-94A9-4799BA652B23}" destId="{395ED16E-4C73-4AF2-A8E4-51B6605735DB}" srcOrd="9" destOrd="0" presId="urn:microsoft.com/office/officeart/2008/layout/AscendingPictureAccentProcess"/>
    <dgm:cxn modelId="{57C10FFD-AA3D-4513-9FE8-F2AE0F408CD3}" type="presParOf" srcId="{3AA78ABF-62A9-4D9A-94A9-4799BA652B23}" destId="{E3595BBB-1F32-44B0-8D30-014D45B68249}" srcOrd="10" destOrd="0" presId="urn:microsoft.com/office/officeart/2008/layout/AscendingPictureAccentProcess"/>
    <dgm:cxn modelId="{033101ED-6B18-45FE-A574-42CE47411FD2}" type="presParOf" srcId="{3AA78ABF-62A9-4D9A-94A9-4799BA652B23}" destId="{93A72F43-FAE7-43AE-8808-D4A2EF3FD5D0}" srcOrd="11" destOrd="0" presId="urn:microsoft.com/office/officeart/2008/layout/AscendingPictureAccentProcess"/>
    <dgm:cxn modelId="{63C9117F-55C7-4111-A1A7-1B4C985C55A8}" type="presParOf" srcId="{3AA78ABF-62A9-4D9A-94A9-4799BA652B23}" destId="{A84198E7-46C3-43E3-8D01-A5CC669A66F0}" srcOrd="12" destOrd="0" presId="urn:microsoft.com/office/officeart/2008/layout/AscendingPictureAccentProcess"/>
    <dgm:cxn modelId="{5347693D-27B1-47AC-A2AD-0DB0B15AC136}" type="presParOf" srcId="{3AA78ABF-62A9-4D9A-94A9-4799BA652B23}" destId="{3A359144-19D5-4B2B-93CA-7D89ADBFB011}" srcOrd="13" destOrd="0" presId="urn:microsoft.com/office/officeart/2008/layout/AscendingPictureAccentProcess"/>
    <dgm:cxn modelId="{57D425FD-93F9-44AF-B5B9-36D8CE5F09BF}" type="presParOf" srcId="{3AA78ABF-62A9-4D9A-94A9-4799BA652B23}" destId="{DAB03464-AD75-4075-8D3D-02FB9BAD8A1D}" srcOrd="14" destOrd="0" presId="urn:microsoft.com/office/officeart/2008/layout/AscendingPictureAccentProcess"/>
    <dgm:cxn modelId="{F610E878-759B-484B-BBB4-E96CE05E6DD5}" type="presParOf" srcId="{3AA78ABF-62A9-4D9A-94A9-4799BA652B23}" destId="{79EE683E-9487-4DC3-8698-A36F3A15E261}" srcOrd="15" destOrd="0" presId="urn:microsoft.com/office/officeart/2008/layout/AscendingPictureAccentProcess"/>
    <dgm:cxn modelId="{27115E89-F8E0-41AA-8879-22657F2E420E}" type="presParOf" srcId="{3AA78ABF-62A9-4D9A-94A9-4799BA652B23}" destId="{834A69B6-97BE-4978-8295-C46B5A2EADDD}" srcOrd="16" destOrd="0" presId="urn:microsoft.com/office/officeart/2008/layout/AscendingPictureAccentProcess"/>
    <dgm:cxn modelId="{E61C1BCC-638A-455A-B4C1-9B819A96F2F5}" type="presParOf" srcId="{834A69B6-97BE-4978-8295-C46B5A2EADDD}" destId="{A09D7143-8A73-40A5-A1EA-7BEE053C26D3}" srcOrd="0" destOrd="0" presId="urn:microsoft.com/office/officeart/2008/layout/AscendingPictureAccentProcess"/>
    <dgm:cxn modelId="{E91C6A1F-A191-4901-9B70-0FF6DFFDA1A4}" type="presParOf" srcId="{3AA78ABF-62A9-4D9A-94A9-4799BA652B23}" destId="{D16F12FC-6FE7-4995-A5FF-D60A4DF2CA2E}" srcOrd="17" destOrd="0" presId="urn:microsoft.com/office/officeart/2008/layout/AscendingPictureAccentProcess"/>
    <dgm:cxn modelId="{74726DD4-B7CF-47EA-8AB1-B1AE69EC08D4}" type="presParOf" srcId="{3AA78ABF-62A9-4D9A-94A9-4799BA652B23}" destId="{A54EF8E7-13D8-4E4F-8826-CAA8FAE04867}" srcOrd="18" destOrd="0" presId="urn:microsoft.com/office/officeart/2008/layout/AscendingPictureAccentProcess"/>
    <dgm:cxn modelId="{C01D5F39-0FF6-43DA-87E5-B94E33AAA57B}" type="presParOf" srcId="{A54EF8E7-13D8-4E4F-8826-CAA8FAE04867}" destId="{3839D942-3602-4956-9807-FB99EAF30C88}" srcOrd="0" destOrd="0" presId="urn:microsoft.com/office/officeart/2008/layout/AscendingPictureAccentProcess"/>
    <dgm:cxn modelId="{79E5C06A-B2A4-4CFA-AC85-294285CEF833}" type="presParOf" srcId="{3AA78ABF-62A9-4D9A-94A9-4799BA652B23}" destId="{90C41C03-E107-470D-87F0-DCF5EA4FDBFC}" srcOrd="19" destOrd="0" presId="urn:microsoft.com/office/officeart/2008/layout/AscendingPictureAccentProcess"/>
    <dgm:cxn modelId="{3F4F8E1D-39BA-4055-97FB-F52D218870BF}" type="presParOf" srcId="{3AA78ABF-62A9-4D9A-94A9-4799BA652B23}" destId="{1C276165-B40B-4AE5-AD1B-A5BFFF19765A}" srcOrd="20" destOrd="0" presId="urn:microsoft.com/office/officeart/2008/layout/AscendingPictureAccentProcess"/>
    <dgm:cxn modelId="{09994001-E2BC-4D3D-BBAE-25CFEDE39A70}" type="presParOf" srcId="{1C276165-B40B-4AE5-AD1B-A5BFFF19765A}" destId="{90A6B934-9CF4-4C8E-975F-037516F860E0}" srcOrd="0" destOrd="0" presId="urn:microsoft.com/office/officeart/2008/layout/AscendingPictureAccentProcess"/>
    <dgm:cxn modelId="{760AEA42-69DE-4294-A2B3-D344C2D42BE5}" type="presParOf" srcId="{3AA78ABF-62A9-4D9A-94A9-4799BA652B23}" destId="{7E3789C3-7A7D-4C49-B3E8-1CCD818A6AEF}" srcOrd="21" destOrd="0" presId="urn:microsoft.com/office/officeart/2008/layout/AscendingPictureAccentProcess"/>
    <dgm:cxn modelId="{93D3CE81-1C8B-4A98-BCD4-277155DC589C}" type="presParOf" srcId="{3AA78ABF-62A9-4D9A-94A9-4799BA652B23}" destId="{FFC402BE-9457-46B0-BB03-6AFCBC080B89}" srcOrd="22" destOrd="0" presId="urn:microsoft.com/office/officeart/2008/layout/AscendingPictureAccentProcess"/>
    <dgm:cxn modelId="{8778E5B7-456F-4E53-A6AA-95C64EE3AEA3}" type="presParOf" srcId="{FFC402BE-9457-46B0-BB03-6AFCBC080B89}" destId="{838BDB84-6799-4160-8EA1-717097D5E9E5}" srcOrd="0" destOrd="0" presId="urn:microsoft.com/office/officeart/2008/layout/AscendingPictureAccentProcess"/>
    <dgm:cxn modelId="{C2AAC817-49AB-4271-AC78-50D7E6CB4C39}" type="presParOf" srcId="{3AA78ABF-62A9-4D9A-94A9-4799BA652B23}" destId="{B54AA8B1-C5DD-4FEB-A1BE-E0B434861464}" srcOrd="23" destOrd="0" presId="urn:microsoft.com/office/officeart/2008/layout/AscendingPictureAccentProcess"/>
    <dgm:cxn modelId="{51912063-00E5-4C2A-9781-BB78C3DC1988}" type="presParOf" srcId="{3AA78ABF-62A9-4D9A-94A9-4799BA652B23}" destId="{EF132CAA-A794-4799-8440-0BB96C3D47CF}" srcOrd="24" destOrd="0" presId="urn:microsoft.com/office/officeart/2008/layout/AscendingPictureAccentProcess"/>
    <dgm:cxn modelId="{BFE3C936-27DC-433E-B8D4-9DA2C7C4B6D6}" type="presParOf" srcId="{EF132CAA-A794-4799-8440-0BB96C3D47CF}" destId="{904266D7-9AAF-4A59-B5F1-41FBF7FABE84}" srcOrd="0" destOrd="0" presId="urn:microsoft.com/office/officeart/2008/layout/AscendingPictureAccentProcess"/>
  </dgm:cxnLst>
  <dgm:bg>
    <a:gradFill flip="none" rotWithShape="1">
      <a:gsLst>
        <a:gs pos="0">
          <a:srgbClr val="00B0F0">
            <a:tint val="66000"/>
            <a:satMod val="160000"/>
          </a:srgbClr>
        </a:gs>
        <a:gs pos="50000">
          <a:srgbClr val="00B0F0">
            <a:tint val="44500"/>
            <a:satMod val="160000"/>
          </a:srgbClr>
        </a:gs>
        <a:gs pos="100000">
          <a:srgbClr val="00B0F0">
            <a:tint val="23500"/>
            <a:satMod val="160000"/>
          </a:srgbClr>
        </a:gs>
      </a:gsLst>
      <a:lin ang="18900000" scaled="1"/>
      <a:tileRect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34262-8877-47BC-B4B6-C3F4AB6621D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5C9C07-35DD-4487-B579-39A00ED2214A}" type="pres">
      <dgm:prSet presAssocID="{C2834262-8877-47BC-B4B6-C3F4AB6621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8E04E49-137D-4D02-9F6B-F1BE7996DE22}" type="presOf" srcId="{C2834262-8877-47BC-B4B6-C3F4AB6621DC}" destId="{395C9C07-35DD-4487-B579-39A00ED2214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A6240D-304F-4704-8868-F39DC19A60F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2E241B-A21C-4146-9871-80EB12929FCA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Содействие занятости населения района </a:t>
          </a:r>
          <a:r>
            <a: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 5,0 тыс.рублей</a:t>
          </a:r>
          <a:endParaRPr lang="ru-RU" sz="20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ECC844-2329-4FCF-AD3C-A030CE6C60C7}" type="parTrans" cxnId="{3C89AD16-4F01-421A-A9CE-3C007C27EB4E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B78EF1-E440-4C7B-8C51-7A2A6BCB6B93}" type="sibTrans" cxnId="{3C89AD16-4F01-421A-A9CE-3C007C27EB4E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2A1A94-796A-4152-937E-28F17BFC559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Обеспечению безопасности граждан на территории </a:t>
          </a:r>
          <a:r>
            <a: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района- 2 747,6 тыс.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рублей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F2B32B-6A1B-454D-BCF7-FDAC50174AC7}" type="parTrans" cxnId="{1F0FE88E-7624-4739-B8BB-D007E3BB8D77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B59B2F-F438-4CD6-9053-A79399809C34}" type="sibTrans" cxnId="{1F0FE88E-7624-4739-B8BB-D007E3BB8D77}">
      <dgm:prSet/>
      <dgm:spPr/>
      <dgm:t>
        <a:bodyPr/>
        <a:lstStyle/>
        <a:p>
          <a:endParaRPr lang="ru-RU" sz="18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361820-BAED-4C29-A743-82E3CEDAB66B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Поддержка малого и среднего </a:t>
          </a:r>
          <a:r>
            <a: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предпринимательства- 55,0 тыс. </a:t>
          </a: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рублей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695194-0304-48FD-B126-E2450D60CC7D}" type="parTrans" cxnId="{AFF59D98-7880-411D-9D82-02E2FE5C7218}">
      <dgm:prSet/>
      <dgm:spPr/>
      <dgm:t>
        <a:bodyPr/>
        <a:lstStyle/>
        <a:p>
          <a:endParaRPr lang="ru-RU" sz="1800"/>
        </a:p>
      </dgm:t>
    </dgm:pt>
    <dgm:pt modelId="{A4ED5179-EF5D-4C8D-8F16-BC6F8ABA9D3E}" type="sibTrans" cxnId="{AFF59D98-7880-411D-9D82-02E2FE5C7218}">
      <dgm:prSet/>
      <dgm:spPr/>
      <dgm:t>
        <a:bodyPr/>
        <a:lstStyle/>
        <a:p>
          <a:endParaRPr lang="ru-RU" sz="1800"/>
        </a:p>
      </dgm:t>
    </dgm:pt>
    <dgm:pt modelId="{FB6EAD6B-F7F0-4718-87A1-634AD5E0D5DB}" type="pres">
      <dgm:prSet presAssocID="{3EA6240D-304F-4704-8868-F39DC19A60F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1F3BD16-9D06-41A3-BC4D-4BDF1A73A458}" type="pres">
      <dgm:prSet presAssocID="{3EA6240D-304F-4704-8868-F39DC19A60FD}" presName="Name1" presStyleCnt="0"/>
      <dgm:spPr/>
    </dgm:pt>
    <dgm:pt modelId="{9A09D649-AB7F-48CA-8835-1867C02CF72C}" type="pres">
      <dgm:prSet presAssocID="{3EA6240D-304F-4704-8868-F39DC19A60FD}" presName="cycle" presStyleCnt="0"/>
      <dgm:spPr/>
    </dgm:pt>
    <dgm:pt modelId="{7EECFC31-EDC6-416D-A114-34DA60D0060C}" type="pres">
      <dgm:prSet presAssocID="{3EA6240D-304F-4704-8868-F39DC19A60FD}" presName="srcNode" presStyleLbl="node1" presStyleIdx="0" presStyleCnt="3"/>
      <dgm:spPr/>
    </dgm:pt>
    <dgm:pt modelId="{A4CE631C-A161-4838-838D-F6C90B7BEBBF}" type="pres">
      <dgm:prSet presAssocID="{3EA6240D-304F-4704-8868-F39DC19A60FD}" presName="conn" presStyleLbl="parChTrans1D2" presStyleIdx="0" presStyleCnt="1" custLinFactNeighborX="5331" custLinFactNeighborY="-1694"/>
      <dgm:spPr/>
      <dgm:t>
        <a:bodyPr/>
        <a:lstStyle/>
        <a:p>
          <a:endParaRPr lang="ru-RU"/>
        </a:p>
      </dgm:t>
    </dgm:pt>
    <dgm:pt modelId="{83484423-DC93-4ED1-9862-8386C174485D}" type="pres">
      <dgm:prSet presAssocID="{3EA6240D-304F-4704-8868-F39DC19A60FD}" presName="extraNode" presStyleLbl="node1" presStyleIdx="0" presStyleCnt="3"/>
      <dgm:spPr/>
    </dgm:pt>
    <dgm:pt modelId="{A51CD3F7-80D4-4933-9DEC-19D6C6DADC7E}" type="pres">
      <dgm:prSet presAssocID="{3EA6240D-304F-4704-8868-F39DC19A60FD}" presName="dstNode" presStyleLbl="node1" presStyleIdx="0" presStyleCnt="3"/>
      <dgm:spPr/>
    </dgm:pt>
    <dgm:pt modelId="{578899CD-BDE3-4885-8F2B-5320521271E6}" type="pres">
      <dgm:prSet presAssocID="{E52E241B-A21C-4146-9871-80EB12929FCA}" presName="text_1" presStyleLbl="node1" presStyleIdx="0" presStyleCnt="3" custScaleX="83287" custLinFactNeighborX="1560" custLinFactNeighborY="-245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9AC0E-913F-48BD-822D-F5482B0FE1DF}" type="pres">
      <dgm:prSet presAssocID="{E52E241B-A21C-4146-9871-80EB12929FCA}" presName="accent_1" presStyleCnt="0"/>
      <dgm:spPr/>
    </dgm:pt>
    <dgm:pt modelId="{34D0984F-418E-4F7B-85B5-EC5F2C230081}" type="pres">
      <dgm:prSet presAssocID="{E52E241B-A21C-4146-9871-80EB12929FCA}" presName="accentRepeatNode" presStyleLbl="solidFgAcc1" presStyleIdx="0" presStyleCnt="3" custScaleX="208755" custScaleY="106802" custLinFactNeighborX="19828" custLinFactNeighborY="-26578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662C8"/>
          </a:solidFill>
        </a:ln>
      </dgm:spPr>
      <dgm:t>
        <a:bodyPr/>
        <a:lstStyle/>
        <a:p>
          <a:endParaRPr lang="ru-RU"/>
        </a:p>
      </dgm:t>
    </dgm:pt>
    <dgm:pt modelId="{DE399361-D090-4E81-AFDD-D38D293A162C}" type="pres">
      <dgm:prSet presAssocID="{372A1A94-796A-4152-937E-28F17BFC5594}" presName="text_2" presStyleLbl="node1" presStyleIdx="1" presStyleCnt="3" custScaleX="87810" custLinFactNeighborX="-1080" custLinFactNeighborY="-303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C7039-5139-4C27-BF5B-C8A6C5A2D245}" type="pres">
      <dgm:prSet presAssocID="{372A1A94-796A-4152-937E-28F17BFC5594}" presName="accent_2" presStyleCnt="0"/>
      <dgm:spPr/>
    </dgm:pt>
    <dgm:pt modelId="{B4E67962-658C-4B8A-9F4E-1DF7B0911CD3}" type="pres">
      <dgm:prSet presAssocID="{372A1A94-796A-4152-937E-28F17BFC5594}" presName="accentRepeatNode" presStyleLbl="solidFgAcc1" presStyleIdx="1" presStyleCnt="3" custScaleX="203173" custLinFactNeighborX="-17939" custLinFactNeighborY="-21046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0662C8"/>
          </a:solidFill>
        </a:ln>
      </dgm:spPr>
    </dgm:pt>
    <dgm:pt modelId="{34880313-B289-4F4E-AB2F-9462123B0005}" type="pres">
      <dgm:prSet presAssocID="{09361820-BAED-4C29-A743-82E3CEDAB66B}" presName="text_3" presStyleLbl="node1" presStyleIdx="2" presStyleCnt="3" custScaleX="85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FCAF6-2983-4D03-984F-DDF244D05F3C}" type="pres">
      <dgm:prSet presAssocID="{09361820-BAED-4C29-A743-82E3CEDAB66B}" presName="accent_3" presStyleCnt="0"/>
      <dgm:spPr/>
    </dgm:pt>
    <dgm:pt modelId="{538EE198-3FCA-46C0-B362-BD0EDA8D520A}" type="pres">
      <dgm:prSet presAssocID="{09361820-BAED-4C29-A743-82E3CEDAB66B}" presName="accentRepeatNode" presStyleLbl="solidFgAcc1" presStyleIdx="2" presStyleCnt="3" custScaleX="209838" custScaleY="122493" custLinFactNeighborX="-17939" custLinFactNeighborY="-13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3C89AD16-4F01-421A-A9CE-3C007C27EB4E}" srcId="{3EA6240D-304F-4704-8868-F39DC19A60FD}" destId="{E52E241B-A21C-4146-9871-80EB12929FCA}" srcOrd="0" destOrd="0" parTransId="{46ECC844-2329-4FCF-AD3C-A030CE6C60C7}" sibTransId="{75B78EF1-E440-4C7B-8C51-7A2A6BCB6B93}"/>
    <dgm:cxn modelId="{97C8CC2F-C665-4708-9FA5-5D71FC89E7FD}" type="presOf" srcId="{09361820-BAED-4C29-A743-82E3CEDAB66B}" destId="{34880313-B289-4F4E-AB2F-9462123B0005}" srcOrd="0" destOrd="0" presId="urn:microsoft.com/office/officeart/2008/layout/VerticalCurvedList"/>
    <dgm:cxn modelId="{1F0FE88E-7624-4739-B8BB-D007E3BB8D77}" srcId="{3EA6240D-304F-4704-8868-F39DC19A60FD}" destId="{372A1A94-796A-4152-937E-28F17BFC5594}" srcOrd="1" destOrd="0" parTransId="{01F2B32B-6A1B-454D-BCF7-FDAC50174AC7}" sibTransId="{0BB59B2F-F438-4CD6-9053-A79399809C34}"/>
    <dgm:cxn modelId="{63FF87E2-B02E-473F-9E0A-53552DD7083E}" type="presOf" srcId="{75B78EF1-E440-4C7B-8C51-7A2A6BCB6B93}" destId="{A4CE631C-A161-4838-838D-F6C90B7BEBBF}" srcOrd="0" destOrd="0" presId="urn:microsoft.com/office/officeart/2008/layout/VerticalCurvedList"/>
    <dgm:cxn modelId="{AFF59D98-7880-411D-9D82-02E2FE5C7218}" srcId="{3EA6240D-304F-4704-8868-F39DC19A60FD}" destId="{09361820-BAED-4C29-A743-82E3CEDAB66B}" srcOrd="2" destOrd="0" parTransId="{10695194-0304-48FD-B126-E2450D60CC7D}" sibTransId="{A4ED5179-EF5D-4C8D-8F16-BC6F8ABA9D3E}"/>
    <dgm:cxn modelId="{9EBCDA42-D0AC-4568-9EA6-2C5612E487CE}" type="presOf" srcId="{372A1A94-796A-4152-937E-28F17BFC5594}" destId="{DE399361-D090-4E81-AFDD-D38D293A162C}" srcOrd="0" destOrd="0" presId="urn:microsoft.com/office/officeart/2008/layout/VerticalCurvedList"/>
    <dgm:cxn modelId="{358CDCF2-740D-440F-A4B4-CA113868D928}" type="presOf" srcId="{3EA6240D-304F-4704-8868-F39DC19A60FD}" destId="{FB6EAD6B-F7F0-4718-87A1-634AD5E0D5DB}" srcOrd="0" destOrd="0" presId="urn:microsoft.com/office/officeart/2008/layout/VerticalCurvedList"/>
    <dgm:cxn modelId="{E4CB1515-8871-49A3-A76C-22F5EB013286}" type="presOf" srcId="{E52E241B-A21C-4146-9871-80EB12929FCA}" destId="{578899CD-BDE3-4885-8F2B-5320521271E6}" srcOrd="0" destOrd="0" presId="urn:microsoft.com/office/officeart/2008/layout/VerticalCurvedList"/>
    <dgm:cxn modelId="{D9B6CD99-1F65-4D8A-ADBE-1BA84E0FD9EC}" type="presParOf" srcId="{FB6EAD6B-F7F0-4718-87A1-634AD5E0D5DB}" destId="{61F3BD16-9D06-41A3-BC4D-4BDF1A73A458}" srcOrd="0" destOrd="0" presId="urn:microsoft.com/office/officeart/2008/layout/VerticalCurvedList"/>
    <dgm:cxn modelId="{DC1C7DE9-5C39-43F4-92D3-52300A154238}" type="presParOf" srcId="{61F3BD16-9D06-41A3-BC4D-4BDF1A73A458}" destId="{9A09D649-AB7F-48CA-8835-1867C02CF72C}" srcOrd="0" destOrd="0" presId="urn:microsoft.com/office/officeart/2008/layout/VerticalCurvedList"/>
    <dgm:cxn modelId="{69A0B345-9536-4D41-B56E-449B3CCA80AC}" type="presParOf" srcId="{9A09D649-AB7F-48CA-8835-1867C02CF72C}" destId="{7EECFC31-EDC6-416D-A114-34DA60D0060C}" srcOrd="0" destOrd="0" presId="urn:microsoft.com/office/officeart/2008/layout/VerticalCurvedList"/>
    <dgm:cxn modelId="{C855E478-2A5D-45D4-9C33-63A600254194}" type="presParOf" srcId="{9A09D649-AB7F-48CA-8835-1867C02CF72C}" destId="{A4CE631C-A161-4838-838D-F6C90B7BEBBF}" srcOrd="1" destOrd="0" presId="urn:microsoft.com/office/officeart/2008/layout/VerticalCurvedList"/>
    <dgm:cxn modelId="{A96A4187-EF7A-409A-A131-6B2F7637C72B}" type="presParOf" srcId="{9A09D649-AB7F-48CA-8835-1867C02CF72C}" destId="{83484423-DC93-4ED1-9862-8386C174485D}" srcOrd="2" destOrd="0" presId="urn:microsoft.com/office/officeart/2008/layout/VerticalCurvedList"/>
    <dgm:cxn modelId="{400401F0-5E22-47EC-8E3C-EA9738E64A88}" type="presParOf" srcId="{9A09D649-AB7F-48CA-8835-1867C02CF72C}" destId="{A51CD3F7-80D4-4933-9DEC-19D6C6DADC7E}" srcOrd="3" destOrd="0" presId="urn:microsoft.com/office/officeart/2008/layout/VerticalCurvedList"/>
    <dgm:cxn modelId="{9694D627-1D48-47C6-8F3E-E098D69633D4}" type="presParOf" srcId="{61F3BD16-9D06-41A3-BC4D-4BDF1A73A458}" destId="{578899CD-BDE3-4885-8F2B-5320521271E6}" srcOrd="1" destOrd="0" presId="urn:microsoft.com/office/officeart/2008/layout/VerticalCurvedList"/>
    <dgm:cxn modelId="{D62FD4FC-88B9-40CD-BB2B-65628FFEB07D}" type="presParOf" srcId="{61F3BD16-9D06-41A3-BC4D-4BDF1A73A458}" destId="{3769AC0E-913F-48BD-822D-F5482B0FE1DF}" srcOrd="2" destOrd="0" presId="urn:microsoft.com/office/officeart/2008/layout/VerticalCurvedList"/>
    <dgm:cxn modelId="{3543010F-EA8F-412F-B12C-DB6B5DC6346A}" type="presParOf" srcId="{3769AC0E-913F-48BD-822D-F5482B0FE1DF}" destId="{34D0984F-418E-4F7B-85B5-EC5F2C230081}" srcOrd="0" destOrd="0" presId="urn:microsoft.com/office/officeart/2008/layout/VerticalCurvedList"/>
    <dgm:cxn modelId="{D7C53A4D-B179-49B4-94AD-432C44B7D1B7}" type="presParOf" srcId="{61F3BD16-9D06-41A3-BC4D-4BDF1A73A458}" destId="{DE399361-D090-4E81-AFDD-D38D293A162C}" srcOrd="3" destOrd="0" presId="urn:microsoft.com/office/officeart/2008/layout/VerticalCurvedList"/>
    <dgm:cxn modelId="{F60109A1-47EB-4382-A84D-F2ACA87AE831}" type="presParOf" srcId="{61F3BD16-9D06-41A3-BC4D-4BDF1A73A458}" destId="{558C7039-5139-4C27-BF5B-C8A6C5A2D245}" srcOrd="4" destOrd="0" presId="urn:microsoft.com/office/officeart/2008/layout/VerticalCurvedList"/>
    <dgm:cxn modelId="{569B8D86-0CD6-4E28-8246-B830593010A8}" type="presParOf" srcId="{558C7039-5139-4C27-BF5B-C8A6C5A2D245}" destId="{B4E67962-658C-4B8A-9F4E-1DF7B0911CD3}" srcOrd="0" destOrd="0" presId="urn:microsoft.com/office/officeart/2008/layout/VerticalCurvedList"/>
    <dgm:cxn modelId="{4B041B59-40E1-4F73-9394-6A33F19B6880}" type="presParOf" srcId="{61F3BD16-9D06-41A3-BC4D-4BDF1A73A458}" destId="{34880313-B289-4F4E-AB2F-9462123B0005}" srcOrd="5" destOrd="0" presId="urn:microsoft.com/office/officeart/2008/layout/VerticalCurvedList"/>
    <dgm:cxn modelId="{2EE9C3B5-20ED-4B5B-82B8-8705FD761D54}" type="presParOf" srcId="{61F3BD16-9D06-41A3-BC4D-4BDF1A73A458}" destId="{318FCAF6-2983-4D03-984F-DDF244D05F3C}" srcOrd="6" destOrd="0" presId="urn:microsoft.com/office/officeart/2008/layout/VerticalCurvedList"/>
    <dgm:cxn modelId="{658C40B6-980B-4B12-9D52-6B334CA994AB}" type="presParOf" srcId="{318FCAF6-2983-4D03-984F-DDF244D05F3C}" destId="{538EE198-3FCA-46C0-B362-BD0EDA8D520A}" srcOrd="0" destOrd="0" presId="urn:microsoft.com/office/officeart/2008/layout/VerticalCurvedList"/>
  </dgm:cxnLst>
  <dgm:bg>
    <a:solidFill>
      <a:schemeClr val="bg1">
        <a:lumMod val="8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D538B-1AE9-4FD8-A87F-93C767C25DE6}">
      <dsp:nvSpPr>
        <dsp:cNvPr id="0" name=""/>
        <dsp:cNvSpPr/>
      </dsp:nvSpPr>
      <dsp:spPr>
        <a:xfrm>
          <a:off x="4045180" y="3216724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9FAB2-01F8-4AB8-8052-E3EAD851756D}">
      <dsp:nvSpPr>
        <dsp:cNvPr id="0" name=""/>
        <dsp:cNvSpPr/>
      </dsp:nvSpPr>
      <dsp:spPr>
        <a:xfrm>
          <a:off x="3945669" y="3257166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F67DF-4ACB-4EF8-8BD4-914533C55CF0}">
      <dsp:nvSpPr>
        <dsp:cNvPr id="0" name=""/>
        <dsp:cNvSpPr/>
      </dsp:nvSpPr>
      <dsp:spPr>
        <a:xfrm>
          <a:off x="3843962" y="3290598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BA0972-23BC-4437-9A37-BEAC56202B58}">
      <dsp:nvSpPr>
        <dsp:cNvPr id="0" name=""/>
        <dsp:cNvSpPr/>
      </dsp:nvSpPr>
      <dsp:spPr>
        <a:xfrm>
          <a:off x="3740684" y="3316481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6CED9-C1E5-478D-9ACA-793B83FA8DEF}">
      <dsp:nvSpPr>
        <dsp:cNvPr id="0" name=""/>
        <dsp:cNvSpPr/>
      </dsp:nvSpPr>
      <dsp:spPr>
        <a:xfrm>
          <a:off x="4588249" y="2825243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51638-315C-4F1C-B7B4-946E24E6A5DD}">
      <dsp:nvSpPr>
        <dsp:cNvPr id="0" name=""/>
        <dsp:cNvSpPr/>
      </dsp:nvSpPr>
      <dsp:spPr>
        <a:xfrm>
          <a:off x="4509456" y="290504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30185-B1C7-4E97-822D-E2C830BC6F86}">
      <dsp:nvSpPr>
        <dsp:cNvPr id="0" name=""/>
        <dsp:cNvSpPr/>
      </dsp:nvSpPr>
      <dsp:spPr>
        <a:xfrm>
          <a:off x="4914404" y="2339936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37E92-1458-4D19-B410-B202DBD11EB6}">
      <dsp:nvSpPr>
        <dsp:cNvPr id="0" name=""/>
        <dsp:cNvSpPr/>
      </dsp:nvSpPr>
      <dsp:spPr>
        <a:xfrm>
          <a:off x="5089567" y="1748670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5B2C5-554B-4230-B5A8-BBB9114F75F8}">
      <dsp:nvSpPr>
        <dsp:cNvPr id="0" name=""/>
        <dsp:cNvSpPr/>
      </dsp:nvSpPr>
      <dsp:spPr>
        <a:xfrm>
          <a:off x="5001986" y="104928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ED16E-4C73-4AF2-A8E4-51B6605735DB}">
      <dsp:nvSpPr>
        <dsp:cNvPr id="0" name=""/>
        <dsp:cNvSpPr/>
      </dsp:nvSpPr>
      <dsp:spPr>
        <a:xfrm>
          <a:off x="5067279" y="998871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595BBB-1F32-44B0-8D30-014D45B68249}">
      <dsp:nvSpPr>
        <dsp:cNvPr id="0" name=""/>
        <dsp:cNvSpPr/>
      </dsp:nvSpPr>
      <dsp:spPr>
        <a:xfrm>
          <a:off x="5132573" y="948183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A72F43-FAE7-43AE-8808-D4A2EF3FD5D0}">
      <dsp:nvSpPr>
        <dsp:cNvPr id="0" name=""/>
        <dsp:cNvSpPr/>
      </dsp:nvSpPr>
      <dsp:spPr>
        <a:xfrm>
          <a:off x="5167744" y="251712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198E7-46C3-43E3-8D01-A5CC669A66F0}">
      <dsp:nvSpPr>
        <dsp:cNvPr id="0" name=""/>
        <dsp:cNvSpPr/>
      </dsp:nvSpPr>
      <dsp:spPr>
        <a:xfrm>
          <a:off x="5263475" y="104928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359144-19D5-4B2B-93CA-7D89ADBFB011}">
      <dsp:nvSpPr>
        <dsp:cNvPr id="0" name=""/>
        <dsp:cNvSpPr/>
      </dsp:nvSpPr>
      <dsp:spPr>
        <a:xfrm>
          <a:off x="5132573" y="1054951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03464-AD75-4075-8D3D-02FB9BAD8A1D}">
      <dsp:nvSpPr>
        <dsp:cNvPr id="0" name=""/>
        <dsp:cNvSpPr/>
      </dsp:nvSpPr>
      <dsp:spPr>
        <a:xfrm>
          <a:off x="5132573" y="1161719"/>
          <a:ext cx="44889" cy="44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E683E-9487-4DC3-8698-A36F3A15E261}">
      <dsp:nvSpPr>
        <dsp:cNvPr id="0" name=""/>
        <dsp:cNvSpPr/>
      </dsp:nvSpPr>
      <dsp:spPr>
        <a:xfrm>
          <a:off x="3360322" y="3796480"/>
          <a:ext cx="5593608" cy="83223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Другие вопросы в области образования-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14,3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млн. руб.,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исполнение 97,96%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00949" y="3837107"/>
        <a:ext cx="5512354" cy="750985"/>
      </dsp:txXfrm>
    </dsp:sp>
    <dsp:sp modelId="{A09D7143-8A73-40A5-A1EA-7BEE053C26D3}">
      <dsp:nvSpPr>
        <dsp:cNvPr id="0" name=""/>
        <dsp:cNvSpPr/>
      </dsp:nvSpPr>
      <dsp:spPr>
        <a:xfrm>
          <a:off x="1089132" y="3727533"/>
          <a:ext cx="1881959" cy="96213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D16F12FC-6FE7-4995-A5FF-D60A4DF2CA2E}">
      <dsp:nvSpPr>
        <dsp:cNvPr id="0" name=""/>
        <dsp:cNvSpPr/>
      </dsp:nvSpPr>
      <dsp:spPr>
        <a:xfrm>
          <a:off x="4211989" y="2488855"/>
          <a:ext cx="4808328" cy="883874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Дополнительное образование - 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42,6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млн. руб., исполнение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99,99% 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5136" y="2532002"/>
        <a:ext cx="4722034" cy="797580"/>
      </dsp:txXfrm>
    </dsp:sp>
    <dsp:sp modelId="{3839D942-3602-4956-9807-FB99EAF30C88}">
      <dsp:nvSpPr>
        <dsp:cNvPr id="0" name=""/>
        <dsp:cNvSpPr/>
      </dsp:nvSpPr>
      <dsp:spPr>
        <a:xfrm>
          <a:off x="2373688" y="2461646"/>
          <a:ext cx="1712759" cy="102869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90C41C03-E107-470D-87F0-DCF5EA4FDBFC}">
      <dsp:nvSpPr>
        <dsp:cNvPr id="0" name=""/>
        <dsp:cNvSpPr/>
      </dsp:nvSpPr>
      <dsp:spPr>
        <a:xfrm>
          <a:off x="4386498" y="1224135"/>
          <a:ext cx="4649994" cy="90698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Общее образование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–196,1 млн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руб., исполнение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93,60%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30774" y="1268411"/>
        <a:ext cx="4561442" cy="818437"/>
      </dsp:txXfrm>
    </dsp:sp>
    <dsp:sp modelId="{90A6B934-9CF4-4C8E-975F-037516F860E0}">
      <dsp:nvSpPr>
        <dsp:cNvPr id="0" name=""/>
        <dsp:cNvSpPr/>
      </dsp:nvSpPr>
      <dsp:spPr>
        <a:xfrm>
          <a:off x="2224421" y="1195655"/>
          <a:ext cx="1815713" cy="108292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789C3-7A7D-4C49-B3E8-1CCD818A6AEF}">
      <dsp:nvSpPr>
        <dsp:cNvPr id="0" name=""/>
        <dsp:cNvSpPr/>
      </dsp:nvSpPr>
      <dsp:spPr>
        <a:xfrm>
          <a:off x="8352435" y="2520280"/>
          <a:ext cx="387862" cy="114545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4717" tIns="19050" rIns="19050" bIns="1905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358027" y="2525872"/>
        <a:ext cx="376678" cy="103361"/>
      </dsp:txXfrm>
    </dsp:sp>
    <dsp:sp modelId="{838BDB84-6799-4160-8EA1-717097D5E9E5}">
      <dsp:nvSpPr>
        <dsp:cNvPr id="0" name=""/>
        <dsp:cNvSpPr/>
      </dsp:nvSpPr>
      <dsp:spPr>
        <a:xfrm>
          <a:off x="2422985" y="0"/>
          <a:ext cx="1694138" cy="104606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B54AA8B1-C5DD-4FEB-A1BE-E0B434861464}">
      <dsp:nvSpPr>
        <dsp:cNvPr id="0" name=""/>
        <dsp:cNvSpPr/>
      </dsp:nvSpPr>
      <dsp:spPr>
        <a:xfrm>
          <a:off x="4435032" y="88832"/>
          <a:ext cx="4539379" cy="779924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717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Дошкольное образование –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158,1 млн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руб., исполнение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95,01%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73105" y="126905"/>
        <a:ext cx="4463233" cy="703778"/>
      </dsp:txXfrm>
    </dsp:sp>
    <dsp:sp modelId="{904266D7-9AAF-4A59-B5F1-41FBF7FABE84}">
      <dsp:nvSpPr>
        <dsp:cNvPr id="0" name=""/>
        <dsp:cNvSpPr/>
      </dsp:nvSpPr>
      <dsp:spPr>
        <a:xfrm>
          <a:off x="0" y="0"/>
          <a:ext cx="73899" cy="4483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E631C-A161-4838-838D-F6C90B7BEBBF}">
      <dsp:nvSpPr>
        <dsp:cNvPr id="0" name=""/>
        <dsp:cNvSpPr/>
      </dsp:nvSpPr>
      <dsp:spPr>
        <a:xfrm>
          <a:off x="-5221083" y="-1080159"/>
          <a:ext cx="7425959" cy="7425959"/>
        </a:xfrm>
        <a:prstGeom prst="blockArc">
          <a:avLst>
            <a:gd name="adj1" fmla="val 18900000"/>
            <a:gd name="adj2" fmla="val 2700000"/>
            <a:gd name="adj3" fmla="val 29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8899CD-BDE3-4885-8F2B-5320521271E6}">
      <dsp:nvSpPr>
        <dsp:cNvPr id="0" name=""/>
        <dsp:cNvSpPr/>
      </dsp:nvSpPr>
      <dsp:spPr>
        <a:xfrm>
          <a:off x="2208599" y="281125"/>
          <a:ext cx="6914545" cy="110344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75861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Содействие занятости населения района </a:t>
          </a:r>
          <a:r>
            <a:rPr lang="ru-RU" sz="20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 5,0 тыс.рублей</a:t>
          </a:r>
          <a:endParaRPr lang="ru-RU" sz="20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8599" y="281125"/>
        <a:ext cx="6914545" cy="1103446"/>
      </dsp:txXfrm>
    </dsp:sp>
    <dsp:sp modelId="{34D0984F-418E-4F7B-85B5-EC5F2C230081}">
      <dsp:nvSpPr>
        <dsp:cNvPr id="0" name=""/>
        <dsp:cNvSpPr/>
      </dsp:nvSpPr>
      <dsp:spPr>
        <a:xfrm>
          <a:off x="219126" y="289"/>
          <a:ext cx="2879374" cy="14731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0662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99361-D090-4E81-AFDD-D38D293A162C}">
      <dsp:nvSpPr>
        <dsp:cNvPr id="0" name=""/>
        <dsp:cNvSpPr/>
      </dsp:nvSpPr>
      <dsp:spPr>
        <a:xfrm>
          <a:off x="2182661" y="1872283"/>
          <a:ext cx="6937839" cy="110344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75861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Обеспечению безопасности граждан на территории </a:t>
          </a:r>
          <a:r>
            <a:rPr lang="ru-RU" sz="20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района- 2 747,6 тыс.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рублей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82661" y="1872283"/>
        <a:ext cx="6937839" cy="1103446"/>
      </dsp:txXfrm>
    </dsp:sp>
    <dsp:sp modelId="{B4E67962-658C-4B8A-9F4E-1DF7B0911CD3}">
      <dsp:nvSpPr>
        <dsp:cNvPr id="0" name=""/>
        <dsp:cNvSpPr/>
      </dsp:nvSpPr>
      <dsp:spPr>
        <a:xfrm>
          <a:off x="137802" y="1778672"/>
          <a:ext cx="2802381" cy="137930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rgbClr val="0662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880313-B289-4F4E-AB2F-9462123B0005}">
      <dsp:nvSpPr>
        <dsp:cNvPr id="0" name=""/>
        <dsp:cNvSpPr/>
      </dsp:nvSpPr>
      <dsp:spPr>
        <a:xfrm>
          <a:off x="1984070" y="3862062"/>
          <a:ext cx="7104579" cy="110344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75861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Поддержка малого и среднего </a:t>
          </a:r>
          <a:r>
            <a:rPr lang="ru-RU" sz="20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предпринимательства- 55,0 тыс. </a:t>
          </a: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рублей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84070" y="3862062"/>
        <a:ext cx="7104579" cy="1103446"/>
      </dsp:txXfrm>
    </dsp:sp>
    <dsp:sp modelId="{538EE198-3FCA-46C0-B362-BD0EDA8D520A}">
      <dsp:nvSpPr>
        <dsp:cNvPr id="0" name=""/>
        <dsp:cNvSpPr/>
      </dsp:nvSpPr>
      <dsp:spPr>
        <a:xfrm>
          <a:off x="-61831" y="3551076"/>
          <a:ext cx="2894312" cy="168955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0.34149</cdr:x>
      <cdr:y>0.87346</cdr:y>
    </cdr:from>
    <cdr:to>
      <cdr:x>0.56067</cdr:x>
      <cdr:y>0.95565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95056" y="4591421"/>
          <a:ext cx="1152128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2018 г.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0.58904</cdr:x>
      <cdr:y>0.87078</cdr:y>
    </cdr:from>
    <cdr:to>
      <cdr:x>0.83398</cdr:x>
      <cdr:y>0.95298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96344" y="4577352"/>
          <a:ext cx="128753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2019 г.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0.23288</cdr:x>
      <cdr:y>0.11174</cdr:y>
    </cdr:from>
    <cdr:to>
      <cdr:x>0.48288</cdr:x>
      <cdr:y>0.19178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24136" y="587357"/>
          <a:ext cx="1314146" cy="4207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58 052,4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0.68953</cdr:x>
      <cdr:y>0.26027</cdr:y>
    </cdr:from>
    <cdr:to>
      <cdr:x>0.93482</cdr:x>
      <cdr:y>0.34516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24576" y="1368152"/>
          <a:ext cx="1289375" cy="4462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64 215,6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0.56266</cdr:x>
      <cdr:y>0.06237</cdr:y>
    </cdr:from>
    <cdr:to>
      <cdr:x>0.85677</cdr:x>
      <cdr:y>0.1506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7666" y="327875"/>
          <a:ext cx="1546014" cy="463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+ 6 163,2</a:t>
          </a:r>
          <a:endParaRPr lang="ru-RU" sz="24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0.28415</cdr:x>
      <cdr:y>0.86676</cdr:y>
    </cdr:from>
    <cdr:to>
      <cdr:x>0.54886</cdr:x>
      <cdr:y>0.955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1905" y="4743423"/>
          <a:ext cx="1324622" cy="482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2018 г. 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0.54758</cdr:x>
      <cdr:y>0.86676</cdr:y>
    </cdr:from>
    <cdr:to>
      <cdr:x>0.78168</cdr:x>
      <cdr:y>0.955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40131" y="4743423"/>
          <a:ext cx="1171436" cy="482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2019 г.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0.12586</cdr:x>
      <cdr:y>0.13627</cdr:y>
    </cdr:from>
    <cdr:to>
      <cdr:x>0.37586</cdr:x>
      <cdr:y>0.21522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29817" y="745747"/>
          <a:ext cx="1251012" cy="432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1 845,9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0.60073</cdr:x>
      <cdr:y>0.72202</cdr:y>
    </cdr:from>
    <cdr:to>
      <cdr:x>0.87909</cdr:x>
      <cdr:y>0.79565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06081" y="3951331"/>
          <a:ext cx="1392927" cy="402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15,2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0.55756</cdr:x>
      <cdr:y>0.06413</cdr:y>
    </cdr:from>
    <cdr:to>
      <cdr:x>0.85167</cdr:x>
      <cdr:y>0.15236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90057" y="350935"/>
          <a:ext cx="1471741" cy="482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2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1 830,7</a:t>
          </a:r>
          <a:endParaRPr lang="ru-RU" sz="24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0.3233</cdr:x>
      <cdr:y>0.48553</cdr:y>
    </cdr:from>
    <cdr:to>
      <cdr:x>0.70473</cdr:x>
      <cdr:y>0.57245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89236" y="3359102"/>
          <a:ext cx="1403052" cy="601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7 459,4</a:t>
          </a:r>
          <a:endParaRPr lang="ru-RU" sz="3200" b="1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0.51775</cdr:x>
      <cdr:y>0.65572</cdr:y>
    </cdr:from>
    <cdr:to>
      <cdr:x>0.86134</cdr:x>
      <cdr:y>0.71816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4504" y="4536504"/>
          <a:ext cx="126384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6 869,1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0.23625</cdr:x>
      <cdr:y>0.30398</cdr:y>
    </cdr:from>
    <cdr:to>
      <cdr:x>0.49074</cdr:x>
      <cdr:y>0.36416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9014" y="2107800"/>
          <a:ext cx="936116" cy="4172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843,5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0.54823</cdr:x>
      <cdr:y>0.65238</cdr:y>
    </cdr:from>
    <cdr:to>
      <cdr:x>0.9006</cdr:x>
      <cdr:y>0.72507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6621" y="4523582"/>
          <a:ext cx="129614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6 957,9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0.31177</cdr:y>
    </cdr:from>
    <cdr:to>
      <cdr:x>0.16975</cdr:x>
      <cdr:y>0.37804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5108662" y="2161805"/>
          <a:ext cx="624404" cy="459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3,3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0.31332</cdr:x>
      <cdr:y>0.48258</cdr:y>
    </cdr:from>
    <cdr:to>
      <cdr:x>0.72442</cdr:x>
      <cdr:y>0.55892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152525" y="3346180"/>
          <a:ext cx="1512168" cy="529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7 804,7</a:t>
          </a:r>
          <a:endParaRPr lang="ru-RU" sz="3200" b="1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0.12397</cdr:x>
      <cdr:y>0.79001</cdr:y>
    </cdr:from>
    <cdr:to>
      <cdr:x>0.27273</cdr:x>
      <cdr:y>0.86963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80120" y="3960440"/>
          <a:ext cx="1296144" cy="399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2018 г</a:t>
          </a:r>
          <a:r>
            <a: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0.27273</cdr:x>
      <cdr:y>0.79001</cdr:y>
    </cdr:from>
    <cdr:to>
      <cdr:x>0.40496</cdr:x>
      <cdr:y>0.86182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76264" y="3960440"/>
          <a:ext cx="115212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2019 г</a:t>
          </a:r>
          <a:r>
            <a: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0.29752</cdr:x>
      <cdr:y>0.05745</cdr:y>
    </cdr:from>
    <cdr:to>
      <cdr:x>0.47107</cdr:x>
      <cdr:y>0.14364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2288" y="288032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10 984,9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0.09814</cdr:x>
      <cdr:y>0.12719</cdr:y>
    </cdr:from>
    <cdr:to>
      <cdr:x>0.22413</cdr:x>
      <cdr:y>0.19647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899592" y="720080"/>
          <a:ext cx="1154905" cy="392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- 5 109,1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0.25525</cdr:x>
      <cdr:y>0.24167</cdr:y>
    </cdr:from>
    <cdr:to>
      <cdr:x>0.39574</cdr:x>
      <cdr:y>0.30192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339752" y="1368152"/>
          <a:ext cx="1287820" cy="341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+ 20 963,0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0.49228</cdr:x>
      <cdr:y>0.40702</cdr:y>
    </cdr:from>
    <cdr:to>
      <cdr:x>0.64153</cdr:x>
      <cdr:y>0.47815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512528" y="2304256"/>
          <a:ext cx="1368152" cy="4026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+</a:t>
          </a:r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24 407,0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0.67159</cdr:x>
      <cdr:y>0.54694</cdr:y>
    </cdr:from>
    <cdr:to>
      <cdr:x>0.81298</cdr:x>
      <cdr:y>0.60852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6156176" y="3096344"/>
          <a:ext cx="1296144" cy="34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+ 20 105,8</a:t>
          </a:r>
          <a:endParaRPr lang="ru-RU" sz="2000" b="1" u="sng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0.10599</cdr:x>
      <cdr:y>0.21623</cdr:y>
    </cdr:from>
    <cdr:to>
      <cdr:x>0.1534</cdr:x>
      <cdr:y>0.35614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>
          <a:off x="971600" y="1224136"/>
          <a:ext cx="434557" cy="79208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0.23168</cdr:x>
      <cdr:y>0.34343</cdr:y>
    </cdr:from>
    <cdr:to>
      <cdr:x>0.33405</cdr:x>
      <cdr:y>0.42717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2123728" y="1944216"/>
          <a:ext cx="938388" cy="47407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0.45163</cdr:x>
      <cdr:y>0.5215</cdr:y>
    </cdr:from>
    <cdr:to>
      <cdr:x>0.55539</cdr:x>
      <cdr:y>0.6116</cdr:y>
    </cdr:to>
    <cdr:cxnSp macro="">
      <cdr:nvCxnSpPr>
        <cdr:cNvPr id="15" name="Прямая со стрелкой 14"/>
        <cdr:cNvCxnSpPr/>
      </cdr:nvCxnSpPr>
      <cdr:spPr>
        <a:xfrm xmlns:a="http://schemas.openxmlformats.org/drawingml/2006/main" flipV="1">
          <a:off x="4139952" y="2952328"/>
          <a:ext cx="951139" cy="510064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0.63231</cdr:x>
      <cdr:y>0.65742</cdr:y>
    </cdr:from>
    <cdr:to>
      <cdr:x>0.72657</cdr:x>
      <cdr:y>0.72782</cdr:y>
    </cdr:to>
    <cdr:cxnSp macro="">
      <cdr:nvCxnSpPr>
        <cdr:cNvPr id="17" name="Прямая со стрелкой 16"/>
        <cdr:cNvCxnSpPr/>
      </cdr:nvCxnSpPr>
      <cdr:spPr>
        <a:xfrm xmlns:a="http://schemas.openxmlformats.org/drawingml/2006/main" flipV="1">
          <a:off x="5796136" y="3721837"/>
          <a:ext cx="864096" cy="398546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0.13333</cdr:x>
      <cdr:y>0.32353</cdr:y>
    </cdr:from>
    <cdr:to>
      <cdr:x>0.15833</cdr:x>
      <cdr:y>0.41176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1152128" y="1584176"/>
          <a:ext cx="216024" cy="43204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0.34167</cdr:x>
      <cdr:y>0.38235</cdr:y>
    </cdr:from>
    <cdr:to>
      <cdr:x>0.375</cdr:x>
      <cdr:y>0.45588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2952328" y="1872208"/>
          <a:ext cx="288032" cy="360040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0.54167</cdr:x>
      <cdr:y>0.42647</cdr:y>
    </cdr:from>
    <cdr:to>
      <cdr:x>0.575</cdr:x>
      <cdr:y>0.45588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4680520" y="2088232"/>
          <a:ext cx="288032" cy="144016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0.73333</cdr:x>
      <cdr:y>0.72059</cdr:y>
    </cdr:from>
    <cdr:to>
      <cdr:x>0.78333</cdr:x>
      <cdr:y>0.73529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6336704" y="3528392"/>
          <a:ext cx="432048" cy="7200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0.45162</cdr:x>
      <cdr:y>0.01667</cdr:y>
    </cdr:from>
    <cdr:to>
      <cdr:x>0.60244</cdr:x>
      <cdr:y>0.10145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048576" y="72010"/>
          <a:ext cx="1352024" cy="366291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4 307,1</a:t>
          </a:r>
          <a:endParaRPr lang="ru-RU" sz="20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0.0228</cdr:x>
      <cdr:y>0</cdr:y>
    </cdr:from>
    <cdr:to>
      <cdr:x>1</cdr:x>
      <cdr:y>0.16176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07504" y="0"/>
          <a:ext cx="4608512" cy="79208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800" b="1" smtClean="0">
              <a:solidFill>
                <a:schemeClr val="tx2"/>
              </a:solidFill>
            </a:rPr>
            <a:t>Кредиторская задолженность на 01.01.2020г.  13,7млн.руб</a:t>
          </a:r>
        </a:p>
        <a:p xmlns:a="http://schemas.openxmlformats.org/drawingml/2006/main">
          <a:endParaRPr lang="ru-RU" sz="1800" b="1">
            <a:solidFill>
              <a:schemeClr val="tx2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50388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E9F1BFD-495C-4DAB-9F51-284E308B6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569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6701CC2-706D-43C1-9A6C-603DE71578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41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6125"/>
            <a:ext cx="4975225" cy="3730625"/>
          </a:xfrm>
          <a:ln/>
        </p:spPr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/>
              <a:t>	</a:t>
            </a:r>
            <a:endParaRPr lang="ru-RU" sz="1000" smtClean="0"/>
          </a:p>
          <a:p>
            <a:pPr eaLnBrk="1" hangingPunct="1">
              <a:lnSpc>
                <a:spcPct val="80000"/>
              </a:lnSpc>
            </a:pPr>
            <a:endParaRPr lang="ru-RU" sz="10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95725" y="9477375"/>
            <a:ext cx="294798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69" tIns="46284" rIns="92569" bIns="46284" anchor="b"/>
          <a:lstStyle>
            <a:lvl1pPr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080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391631E1-7B11-4287-AFB5-7DFE20BB9846}" type="slidenum">
              <a:rPr lang="ru-RU" sz="12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pPr algn="r" eaLnBrk="1" hangingPunct="1"/>
              <a:t>19</a:t>
            </a:fld>
            <a:endParaRPr lang="ru-RU" sz="12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81050"/>
            <a:ext cx="4903787" cy="367823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4468813"/>
            <a:ext cx="6070600" cy="54784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defRPr/>
            </a:pPr>
            <a:endParaRPr lang="ru-RU" i="1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1ABA3-7A20-4C5A-A864-C66BC788E0EF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1FBE0-B227-4066-B9EE-57DE59CFB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0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3887-F2CE-4975-9B25-EB95FF7AA53C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A661A-CB41-4C58-A470-009951959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28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E545C-E12F-4AFE-B89E-B3705772CDA9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30E22-1CAA-4266-827C-1DDBD89C5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46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D63B-30A4-4057-9EA7-98720CAF4346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61A84-8467-4494-8DC8-EABAF17423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90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C03A7-0D56-41D3-ACFC-A64F9BE40451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494B3-1023-450E-A327-C418CF8BE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1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3390D-3191-45C8-85D9-56835631C148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91DB-4B13-4EE7-9643-A37017ABD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5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B8CA1-4448-4D73-B5FD-EFC36A8B5E1E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4DF8-8B4F-45EE-8173-47BEFD78A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54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42A73-1128-496C-BFC1-B6EF61ED0D33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B5024-9F35-492C-AE38-2015BDFC7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501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E379E-E83B-4380-B9C7-100419AF6022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3244F-E74E-4134-9EB7-F60324CF4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36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CC78A-A6B9-43BD-9B75-CB23B0466268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24C2D-4D27-45DB-8CA8-FDCBB0C5D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40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77858-9781-495A-8E54-AD7C6C1CA443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75443-5339-4662-9FF9-F95FA6E9D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55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4DEAB-212D-4D60-845A-DD461D671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947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2"/>
          <p:cNvSpPr/>
          <p:nvPr/>
        </p:nvSpPr>
        <p:spPr>
          <a:xfrm>
            <a:off x="7712091" y="3136901"/>
            <a:ext cx="911225" cy="2074864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446088" y="3055939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541338" y="4559309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539754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4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74E99-1C5B-46BC-B9C0-D2B994D93A58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rgbClr val="93A299">
                    <a:lumMod val="50000"/>
                  </a:srgbClr>
                </a:solidFill>
              </a:defRPr>
            </a:lvl1pPr>
          </a:lstStyle>
          <a:p>
            <a:pPr>
              <a:defRPr/>
            </a:pPr>
            <a:fld id="{B1DE0318-C715-47C8-852B-FAFE7011C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78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3598C-6F35-446C-898F-9D4D5982DC51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4660D-4842-4B4C-A266-A89729EDE5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545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568325" y="3048001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676275" y="454184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40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4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C25DB-082B-432E-901B-79EB38CF0233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4A820-E849-4CC0-BE7C-004DFA7BB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395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B98D-19A1-4A62-B431-F03EE194430B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BFFF8-25A7-4A65-8A16-EF7A67EF13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52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41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4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722441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438404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88816-876E-4ADA-A017-F751D88F9279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9E023-0AB5-4141-8E4B-D7BFE5C48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904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96E68-03C9-4ECE-AC22-24975B2C84A8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48FF1-2685-46CF-BC7F-A7B2A099D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755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7223B-BC5E-41F6-8F61-5EC877989D43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0DBC-F228-404A-9DCB-BB95D0E17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897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676275" y="164307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5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E4C66-FF74-47D2-B24F-100B546AA827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3323E-2149-4D3E-A4FA-9F02E0971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848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762000" y="5029209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604839" y="5075242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41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9"/>
            <a:ext cx="7244736" cy="4017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1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09FE7-5F7F-4916-9A44-5EA1F695C32F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785BE-3079-445B-BF0D-B3729BE3B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222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268DD-4330-4C3E-9574-BCFB229943C0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168F-078B-4D69-B7C9-9F9F6712A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397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954853" y="350838"/>
            <a:ext cx="1673225" cy="5876926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82" y="395435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192F1-F070-401D-9CE4-22D399962EF2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057BF-C817-45A7-8F69-6CDB23311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960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71104-F71A-431D-AA8F-7BFCF9A89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684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AD4FB-CF4E-437D-9F5A-12F82F841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879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2"/>
          <p:cNvSpPr/>
          <p:nvPr/>
        </p:nvSpPr>
        <p:spPr>
          <a:xfrm>
            <a:off x="7712091" y="3136901"/>
            <a:ext cx="911225" cy="2074864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446088" y="3055939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541338" y="4559309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539754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4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7FEC9-C7A7-47A0-8681-4C30433D4CA4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rgbClr val="93A299">
                    <a:lumMod val="50000"/>
                  </a:srgbClr>
                </a:solidFill>
              </a:defRPr>
            </a:lvl1pPr>
          </a:lstStyle>
          <a:p>
            <a:pPr>
              <a:defRPr/>
            </a:pPr>
            <a:fld id="{6D539A31-A13B-40E1-9DF3-925197770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996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48A2A-35D2-46D6-A236-ADD0D45D8B1A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3FFD4-ACAD-4E92-B56C-EF2F41044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64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568325" y="3048001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676275" y="454184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40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4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7521-47DB-414E-A07A-B5614FD51B4C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86DB6-939F-4C4A-8D2E-CFE885D9A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928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3DB96-E2CE-4C9E-ACFB-3EF372AFC321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56BDF-D55F-4A5F-B008-7724BCEF1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574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8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41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4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722441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438404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26A1E-1695-46CC-A35C-DCD72EE6DF35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A7CF0-B1A7-41C0-B018-C057ABA85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5690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719F3-1E3E-440D-818F-0DC751F8474A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41EF5-DD01-4F9A-9D3A-C806B269E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6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C088D-54B2-4332-9ECD-A7FE5FD156BD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5B37-A738-473C-86A3-92AD0B195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281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676275" y="164307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5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818CE-43E8-4EB6-914A-BD9E76F2D88F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496F3-187F-41EC-A3A0-7684224DD5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8370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762000" y="5029209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604839" y="5075242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41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9"/>
            <a:ext cx="7244736" cy="4017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1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3424-C213-43EF-858B-7834E24169FE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9DDEF-D912-4373-989D-3D395483CA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857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3A282-0B94-4450-8162-3E6C5AB810BD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9448-7EDD-4E13-83B3-A38B4C824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300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954853" y="350838"/>
            <a:ext cx="1673225" cy="5876926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82" y="395435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EBA58-4B48-4B9E-A37F-2552466F5A93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D315B-47B1-43FC-B9B2-059CE0691D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369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B6A62-C38F-45C3-A9AB-37A7BF448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257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370013" y="1827214"/>
            <a:ext cx="7313612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CC1ED-7C31-4E48-B49F-6E8842327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67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59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699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2547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193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683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2746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5826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588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50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4629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45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217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89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9687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38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5995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5656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368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219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695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392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474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257-8373-42D9-AD8D-0474D4FE1A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AE484-2542-438E-9F1E-5BD7DE4E25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0870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8996D-E4DE-499F-8986-364A84D61CF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94CCC-D694-4304-91AF-576B0C97C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832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A446-2B59-4F8E-B315-67CA4661EF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CE3E-2CCF-4BBD-AFDB-7E27ECA01A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146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FF6FA-E117-43FA-BFE9-7D044245E94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F8FC-7CEB-4415-A6B4-412A87021E8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651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7E0E-457C-4C6B-8A5E-11EAB9AE7E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C1B14-DE9D-4B30-8D89-8B9A0582DA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6221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F52AA-BBBC-492C-BF5D-99B08A3552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D57BD-863C-440D-92D1-A46B97A3E1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83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64B1E-1BEB-4ED3-90F0-03F1144DF6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2527F-901A-4C42-B629-42A8ABCE55F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563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EE846-02E1-40A3-A55E-531E8BC687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4D09-C11C-48F1-A87E-1159FF7FE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3790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A0817-EDF0-469C-B578-1513CEC8B8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19B17-4526-4527-84DA-6839EACE5A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969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7DE5-2364-4EE0-AD73-E785780E88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50C9-58F7-435C-84E2-2ED6748AE5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105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4EE-0841-4C6D-9917-C3EC3D910A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3ACB0-22CC-42D7-8614-9A18A3FE9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41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771DB7-635D-4E8B-AF4C-1A5D97913D07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51F300-53C3-4DF0-AE7D-D775AE161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83" r:id="rId1"/>
    <p:sldLayoutId id="2147489284" r:id="rId2"/>
    <p:sldLayoutId id="2147489285" r:id="rId3"/>
    <p:sldLayoutId id="2147489286" r:id="rId4"/>
    <p:sldLayoutId id="2147489287" r:id="rId5"/>
    <p:sldLayoutId id="2147489288" r:id="rId6"/>
    <p:sldLayoutId id="2147489289" r:id="rId7"/>
    <p:sldLayoutId id="2147489290" r:id="rId8"/>
    <p:sldLayoutId id="2147489291" r:id="rId9"/>
    <p:sldLayoutId id="2147489292" r:id="rId10"/>
    <p:sldLayoutId id="2147489293" r:id="rId11"/>
    <p:sldLayoutId id="214748930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D6893979-7C27-413C-B52B-B03811B4B28E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B505A934-80E2-4DCF-B55A-D8B5189B01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063" y="373066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06" r:id="rId1"/>
    <p:sldLayoutId id="2147489294" r:id="rId2"/>
    <p:sldLayoutId id="2147489307" r:id="rId3"/>
    <p:sldLayoutId id="2147489295" r:id="rId4"/>
    <p:sldLayoutId id="2147489296" r:id="rId5"/>
    <p:sldLayoutId id="2147489297" r:id="rId6"/>
    <p:sldLayoutId id="2147489308" r:id="rId7"/>
    <p:sldLayoutId id="2147489309" r:id="rId8"/>
    <p:sldLayoutId id="2147489310" r:id="rId9"/>
    <p:sldLayoutId id="2147489298" r:id="rId10"/>
    <p:sldLayoutId id="2147489311" r:id="rId11"/>
    <p:sldLayoutId id="2147489312" r:id="rId12"/>
    <p:sldLayoutId id="21474893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9BF6E323-8F2B-4D84-A6E9-508D33F65BB1}" type="datetime1">
              <a:rPr lang="ru-RU"/>
              <a:pPr>
                <a:defRPr/>
              </a:pPr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64B3C"/>
                </a:solidFill>
              </a:defRPr>
            </a:lvl1pPr>
          </a:lstStyle>
          <a:p>
            <a:pPr>
              <a:defRPr/>
            </a:pPr>
            <a:fld id="{80270BEF-3B8C-41D5-AB2B-7A8A112CB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063" y="373066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14" r:id="rId1"/>
    <p:sldLayoutId id="2147489299" r:id="rId2"/>
    <p:sldLayoutId id="2147489315" r:id="rId3"/>
    <p:sldLayoutId id="2147489300" r:id="rId4"/>
    <p:sldLayoutId id="2147489301" r:id="rId5"/>
    <p:sldLayoutId id="2147489302" r:id="rId6"/>
    <p:sldLayoutId id="2147489316" r:id="rId7"/>
    <p:sldLayoutId id="2147489317" r:id="rId8"/>
    <p:sldLayoutId id="2147489318" r:id="rId9"/>
    <p:sldLayoutId id="2147489303" r:id="rId10"/>
    <p:sldLayoutId id="2147489319" r:id="rId11"/>
    <p:sldLayoutId id="2147489320" r:id="rId12"/>
    <p:sldLayoutId id="214748932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06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23" r:id="rId1"/>
    <p:sldLayoutId id="2147489324" r:id="rId2"/>
    <p:sldLayoutId id="2147489325" r:id="rId3"/>
    <p:sldLayoutId id="2147489326" r:id="rId4"/>
    <p:sldLayoutId id="2147489327" r:id="rId5"/>
    <p:sldLayoutId id="2147489328" r:id="rId6"/>
    <p:sldLayoutId id="2147489329" r:id="rId7"/>
    <p:sldLayoutId id="2147489330" r:id="rId8"/>
    <p:sldLayoutId id="2147489331" r:id="rId9"/>
    <p:sldLayoutId id="2147489332" r:id="rId10"/>
    <p:sldLayoutId id="21474893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14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35" r:id="rId1"/>
    <p:sldLayoutId id="2147489336" r:id="rId2"/>
    <p:sldLayoutId id="2147489337" r:id="rId3"/>
    <p:sldLayoutId id="2147489338" r:id="rId4"/>
    <p:sldLayoutId id="2147489339" r:id="rId5"/>
    <p:sldLayoutId id="2147489340" r:id="rId6"/>
    <p:sldLayoutId id="2147489341" r:id="rId7"/>
    <p:sldLayoutId id="2147489342" r:id="rId8"/>
    <p:sldLayoutId id="2147489343" r:id="rId9"/>
    <p:sldLayoutId id="2147489344" r:id="rId10"/>
    <p:sldLayoutId id="21474893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2E0EFF-F93A-4873-B989-9C7F19CA01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8E8504-5D1F-48E7-917D-C51CBEF91D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3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347" r:id="rId1"/>
    <p:sldLayoutId id="2147489348" r:id="rId2"/>
    <p:sldLayoutId id="2147489349" r:id="rId3"/>
    <p:sldLayoutId id="2147489350" r:id="rId4"/>
    <p:sldLayoutId id="2147489351" r:id="rId5"/>
    <p:sldLayoutId id="2147489352" r:id="rId6"/>
    <p:sldLayoutId id="2147489353" r:id="rId7"/>
    <p:sldLayoutId id="2147489354" r:id="rId8"/>
    <p:sldLayoutId id="2147489355" r:id="rId9"/>
    <p:sldLayoutId id="2147489356" r:id="rId10"/>
    <p:sldLayoutId id="21474893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http://cs624724.vk.me/v624724336/24f32/Q9jKx6yb7m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/>
          <a:p>
            <a:pPr>
              <a:defRPr/>
            </a:pPr>
            <a:fld id="{7AAB638A-31AD-4841-91F9-8C6E35293850}" type="slidenum">
              <a:rPr lang="ru-RU">
                <a:solidFill>
                  <a:srgbClr val="898989"/>
                </a:solidFill>
                <a:latin typeface="+mn-lt"/>
              </a:rPr>
              <a:pPr>
                <a:defRPr/>
              </a:pPr>
              <a:t>1</a:t>
            </a:fld>
            <a:endParaRPr lang="ru-RU">
              <a:solidFill>
                <a:srgbClr val="898989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7223" y="2643166"/>
            <a:ext cx="8784976" cy="2204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93A299"/>
              </a:buClr>
              <a:defRPr/>
            </a:pP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ОТЧЕТ </a:t>
            </a:r>
            <a:b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ОБ ИСПОЛНЕНИИ БЮДЖЕТА АЛЕКСАНДРОВСКОГО МУНИЦИПАЛЬНОГО РАЙОНА ЗА </a:t>
            </a:r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2019 </a:t>
            </a: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5013179"/>
            <a:ext cx="7920880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Докладчик –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заместитель начальника финансового управления, начальник бюджетного отдела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Times New Roman" pitchFamily="18" charset="0"/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Т.Г. Плотникова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8FF531A-5C2C-4C6E-85CD-15290F4C4CFE}" type="slidenum">
              <a:rPr lang="ru-RU" sz="1200" smtClean="0">
                <a:solidFill>
                  <a:schemeClr val="tx2"/>
                </a:solidFill>
              </a:rPr>
              <a:pPr eaLnBrk="1" hangingPunct="1"/>
              <a:t>2</a:t>
            </a:fld>
            <a:endParaRPr lang="ru-RU" sz="1200" smtClean="0">
              <a:solidFill>
                <a:schemeClr val="tx2"/>
              </a:solidFill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17"/>
          <p:cNvSpPr txBox="1">
            <a:spLocks noGrp="1"/>
          </p:cNvSpPr>
          <p:nvPr/>
        </p:nvSpPr>
        <p:spPr>
          <a:xfrm>
            <a:off x="7924800" y="635636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4ECF4D18-37E3-4303-9DE6-DAF2ABED71A6}" type="slidenum">
              <a:rPr lang="ru-RU" sz="1200">
                <a:solidFill>
                  <a:schemeClr val="tx2">
                    <a:shade val="90000"/>
                  </a:schemeClr>
                </a:solidFill>
              </a:rPr>
              <a:pPr algn="r">
                <a:defRPr/>
              </a:pPr>
              <a:t>2</a:t>
            </a:fld>
            <a:endParaRPr lang="ru-RU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6629" name="Нижний колонтитул 4"/>
          <p:cNvSpPr txBox="1">
            <a:spLocks noGrp="1"/>
          </p:cNvSpPr>
          <p:nvPr/>
        </p:nvSpPr>
        <p:spPr bwMode="auto">
          <a:xfrm>
            <a:off x="2771784" y="5516572"/>
            <a:ext cx="33131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0" name="Номер слайда 5"/>
          <p:cNvSpPr txBox="1">
            <a:spLocks noGrp="1"/>
          </p:cNvSpPr>
          <p:nvPr/>
        </p:nvSpPr>
        <p:spPr bwMode="auto">
          <a:xfrm>
            <a:off x="7924800" y="6356360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endParaRPr lang="ru-RU" sz="1200">
              <a:solidFill>
                <a:srgbClr val="045C75"/>
              </a:solidFill>
            </a:endParaRP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755650" y="1285874"/>
            <a:ext cx="78168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2813"/>
            <a:r>
              <a:rPr lang="ru-RU" sz="4800" b="1" dirty="0">
                <a:solidFill>
                  <a:srgbClr val="000000"/>
                </a:solidFill>
                <a:latin typeface="Times New Roman" pitchFamily="18" charset="0"/>
              </a:rPr>
              <a:t>Доходная часть бюджета Александровского муниципального района за </a:t>
            </a:r>
            <a:r>
              <a:rPr lang="ru-RU" sz="4800" b="1" dirty="0" smtClean="0">
                <a:solidFill>
                  <a:srgbClr val="000000"/>
                </a:solidFill>
                <a:latin typeface="Times New Roman" pitchFamily="18" charset="0"/>
              </a:rPr>
              <a:t>2019 </a:t>
            </a:r>
            <a:r>
              <a:rPr lang="ru-RU" sz="48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72" y="18158"/>
            <a:ext cx="9072000" cy="1124744"/>
          </a:xfrm>
          <a:solidFill>
            <a:schemeClr val="accent3">
              <a:lumMod val="40000"/>
              <a:lumOff val="60000"/>
            </a:schemeClr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ДОХОДЫ БЮДЖЕТА АЛЕКСАНДРОВСКОГО МУНИЦИПАЛЬНОГО РАЙОНА </a:t>
            </a:r>
          </a:p>
        </p:txBody>
      </p:sp>
      <p:graphicFrame>
        <p:nvGraphicFramePr>
          <p:cNvPr id="31806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662596"/>
              </p:ext>
            </p:extLst>
          </p:nvPr>
        </p:nvGraphicFramePr>
        <p:xfrm>
          <a:off x="107503" y="1340771"/>
          <a:ext cx="8893498" cy="517022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2169"/>
                <a:gridCol w="1296144"/>
                <a:gridCol w="1512168"/>
                <a:gridCol w="1181753"/>
                <a:gridCol w="1059844"/>
                <a:gridCol w="1358803"/>
                <a:gridCol w="972617"/>
              </a:tblGrid>
              <a:tr h="373414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дохода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 год,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7" marR="9143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7" marR="9143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5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19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Уточнен-ный план, тыс. рублей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Испол-нение, %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Отклоне-ние к 2018 году, тыс. рублей</a:t>
                      </a: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Удель-ный вес, %</a:t>
                      </a: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427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неналого-вые доходы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97 716,4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96 035,6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104 267,6</a:t>
                      </a:r>
                      <a:endParaRPr lang="ru-RU" sz="1800" b="1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108,57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6 551,2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427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Безвозмезд-ные поступ-ления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552 022,6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621 926,4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611 522,4</a:t>
                      </a:r>
                      <a:endParaRPr lang="ru-RU" sz="1800" b="1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98,33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59 499,8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921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бюджета –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649 739,0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717 962,0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715 790,0</a:t>
                      </a:r>
                      <a:endParaRPr lang="ru-RU" sz="1800" b="1" kern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66 051,0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7" marR="91437" marT="45737" marB="45737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296670508"/>
              </p:ext>
            </p:extLst>
          </p:nvPr>
        </p:nvGraphicFramePr>
        <p:xfrm>
          <a:off x="95964" y="855599"/>
          <a:ext cx="4680518" cy="541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009"/>
            <a:ext cx="8926960" cy="126841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</a:t>
            </a: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доходов </a:t>
            </a:r>
            <a:r>
              <a:rPr lang="ru-RU" sz="2400" b="1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0093" y="1268760"/>
            <a:ext cx="4664387" cy="9000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Налог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доходы физических 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лиц – 64 215,6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26229" y="4868760"/>
            <a:ext cx="4678488" cy="90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Прочие доходы –  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14 514,0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55976" y="2168760"/>
            <a:ext cx="4678488" cy="900000"/>
          </a:xfrm>
          <a:prstGeom prst="rect">
            <a:avLst/>
          </a:prstGeom>
          <a:solidFill>
            <a:srgbClr val="CC99F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Налоги на совокупный доход – 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7 804,7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рублей 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41937" y="3068760"/>
            <a:ext cx="4678488" cy="900000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Транспортный налог –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10 984,9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26229" y="3968760"/>
            <a:ext cx="4678488" cy="900000"/>
          </a:xfrm>
          <a:prstGeom prst="rect">
            <a:avLst/>
          </a:prstGeom>
          <a:solidFill>
            <a:srgbClr val="66CCF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Аренда земли и имущества – 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6 748,4 тыс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pic>
        <p:nvPicPr>
          <p:cNvPr id="1026" name="Picture 2" descr="C:\Users\Толокнова\Desktop\ground-transportation-fil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54" y="3232560"/>
            <a:ext cx="572400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Толокнова\Desktop\Calculate-Payment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99" y="2341351"/>
            <a:ext cx="573595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Толокнова\Desktop\tax_paid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039" y="1433221"/>
            <a:ext cx="571078" cy="57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Толокнова\Desktop\14_-Give_Plant-_farming__nature_garden_agriculture-5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54" y="4132560"/>
            <a:ext cx="572400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Толокнова\Desktop\1dc276b5eb21e984aaaf1a8b220c08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223" y="5032560"/>
            <a:ext cx="621156" cy="5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6464" y="5877272"/>
            <a:ext cx="8928000" cy="86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Фактические поступления налоговых и неналоговых доходов в 2019 году – 104 267,6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0"/>
            <a:ext cx="8928992" cy="1143000"/>
          </a:xfrm>
          <a:solidFill>
            <a:srgbClr val="FFCC99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 НА  ДОХОДЫ  ФИЗИЧЕСКИХ  ЛИЦ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731606297"/>
              </p:ext>
            </p:extLst>
          </p:nvPr>
        </p:nvGraphicFramePr>
        <p:xfrm>
          <a:off x="-727424" y="908720"/>
          <a:ext cx="5256584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Стрелка вниз 6"/>
          <p:cNvSpPr/>
          <p:nvPr/>
        </p:nvSpPr>
        <p:spPr>
          <a:xfrm rot="13974647" flipH="1">
            <a:off x="1797850" y="1948788"/>
            <a:ext cx="206036" cy="91033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44008" y="1196752"/>
            <a:ext cx="4392488" cy="47525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Крупные налогоплательщики: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организации района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ООО «Ураллес»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 «Яйвинская ГРЭС» ПАО «Юнипро» 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АО «Березниковский содовый завод»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Ависма филиал ПАО «Корпорация ВСМПО-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Ависма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ООО «УралТехЭнерго»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6093296"/>
            <a:ext cx="8928992" cy="57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ОАО «АМЗ» – 2 360,6 тыс. рублей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(погашение части задолженности)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Горизонтальный свиток 9"/>
          <p:cNvSpPr/>
          <p:nvPr/>
        </p:nvSpPr>
        <p:spPr>
          <a:xfrm>
            <a:off x="4644008" y="1224967"/>
            <a:ext cx="4253016" cy="5300377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Реорганизация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МКДОУ (поступления родительской платы на счета МБДОУ)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МКУ «Земля»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(постановление об оказании платных услуг признано утратившим силу с 01.01.2019 г.)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0"/>
            <a:ext cx="8928992" cy="1143000"/>
          </a:xfrm>
          <a:solidFill>
            <a:srgbClr val="CCE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ОКАЗАНИЯ ПЛАТНЫХ УСЛУГ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1999621275"/>
              </p:ext>
            </p:extLst>
          </p:nvPr>
        </p:nvGraphicFramePr>
        <p:xfrm>
          <a:off x="-162273" y="1133853"/>
          <a:ext cx="500404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Стрелка вниз 6"/>
          <p:cNvSpPr/>
          <p:nvPr/>
        </p:nvSpPr>
        <p:spPr>
          <a:xfrm rot="19587430">
            <a:off x="2575270" y="1506640"/>
            <a:ext cx="141821" cy="1937737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2"/>
            <a:ext cx="9154696" cy="1124744"/>
          </a:xfrm>
          <a:solidFill>
            <a:schemeClr val="accent6">
              <a:lumMod val="40000"/>
              <a:lumOff val="60000"/>
            </a:schemeClr>
          </a:solidFill>
          <a:effectLst/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НАЛОГИ НА СОВОКУПНЫЙ ДОХОД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ТЫС. РУБЛЕЙ)</a:t>
            </a:r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652223"/>
              </p:ext>
            </p:extLst>
          </p:nvPr>
        </p:nvGraphicFramePr>
        <p:xfrm>
          <a:off x="474688" y="-96132"/>
          <a:ext cx="3678400" cy="691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671527"/>
              </p:ext>
            </p:extLst>
          </p:nvPr>
        </p:nvGraphicFramePr>
        <p:xfrm>
          <a:off x="5108662" y="-109080"/>
          <a:ext cx="3678400" cy="693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8" name="Прямоугольник 8197"/>
          <p:cNvSpPr>
            <a:spLocks noChangeAspect="1"/>
          </p:cNvSpPr>
          <p:nvPr/>
        </p:nvSpPr>
        <p:spPr>
          <a:xfrm>
            <a:off x="107520" y="5441638"/>
            <a:ext cx="216000" cy="216000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7187" name="TextBox 8198"/>
          <p:cNvSpPr txBox="1">
            <a:spLocks noChangeArrowheads="1"/>
          </p:cNvSpPr>
          <p:nvPr/>
        </p:nvSpPr>
        <p:spPr bwMode="auto">
          <a:xfrm>
            <a:off x="383537" y="5394774"/>
            <a:ext cx="20397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Единый налог на вмененный доход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3" name="Прямоугольник 8202"/>
          <p:cNvSpPr>
            <a:spLocks noChangeAspect="1"/>
          </p:cNvSpPr>
          <p:nvPr/>
        </p:nvSpPr>
        <p:spPr>
          <a:xfrm>
            <a:off x="6011996" y="5394769"/>
            <a:ext cx="216000" cy="216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7191" name="TextBox 8203"/>
          <p:cNvSpPr txBox="1">
            <a:spLocks noChangeArrowheads="1"/>
          </p:cNvSpPr>
          <p:nvPr/>
        </p:nvSpPr>
        <p:spPr bwMode="auto">
          <a:xfrm>
            <a:off x="6301659" y="5333514"/>
            <a:ext cx="285574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Единый сельскохозяйственный налог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9" name="Прямоугольник 8208"/>
          <p:cNvSpPr>
            <a:spLocks noChangeAspect="1"/>
          </p:cNvSpPr>
          <p:nvPr/>
        </p:nvSpPr>
        <p:spPr>
          <a:xfrm>
            <a:off x="2869164" y="5394769"/>
            <a:ext cx="216000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</a:endParaRPr>
          </a:p>
        </p:txBody>
      </p:sp>
      <p:sp>
        <p:nvSpPr>
          <p:cNvPr id="7203" name="TextBox 8209"/>
          <p:cNvSpPr txBox="1">
            <a:spLocks noChangeArrowheads="1"/>
          </p:cNvSpPr>
          <p:nvPr/>
        </p:nvSpPr>
        <p:spPr bwMode="auto">
          <a:xfrm>
            <a:off x="3198377" y="5333523"/>
            <a:ext cx="280861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Налог, взимаемый в связи с применением патентной системы налогообложения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1916841"/>
            <a:ext cx="1061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587,7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5520" y="2260379"/>
            <a:ext cx="863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2,6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Штриховая стрелка вправо 16"/>
          <p:cNvSpPr/>
          <p:nvPr/>
        </p:nvSpPr>
        <p:spPr>
          <a:xfrm rot="19754487">
            <a:off x="3976817" y="2150568"/>
            <a:ext cx="1800200" cy="138793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829088" y="133317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+ 345,3</a:t>
            </a: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0175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ТРАНСПОРТНЫЙ   НАЛОГ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ТЫС. РУБЛЕЙ)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64884711"/>
              </p:ext>
            </p:extLst>
          </p:nvPr>
        </p:nvGraphicFramePr>
        <p:xfrm>
          <a:off x="107504" y="1644712"/>
          <a:ext cx="8712968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Стрелка вправо 10"/>
          <p:cNvSpPr/>
          <p:nvPr/>
        </p:nvSpPr>
        <p:spPr>
          <a:xfrm rot="18966234">
            <a:off x="1082301" y="2868633"/>
            <a:ext cx="1224136" cy="18948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7504" y="2643286"/>
            <a:ext cx="144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10 538,8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5007" y="1678349"/>
            <a:ext cx="1224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446,1</a:t>
            </a: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67944" y="2469285"/>
            <a:ext cx="4932040" cy="28083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ОАО «АМЗ» - 469,2 тыс. рублей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(погашение части задолженности)</a:t>
            </a:r>
          </a:p>
        </p:txBody>
      </p:sp>
    </p:spTree>
    <p:extLst>
      <p:ext uri="{BB962C8B-B14F-4D97-AF65-F5344CB8AC3E}">
        <p14:creationId xmlns:p14="http://schemas.microsoft.com/office/powerpoint/2010/main" val="120656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>
            <a:spLocks/>
          </p:cNvSpPr>
          <p:nvPr/>
        </p:nvSpPr>
        <p:spPr>
          <a:xfrm>
            <a:off x="3275856" y="2007703"/>
            <a:ext cx="2700000" cy="2700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Иные доходные источники в 2019 году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379623" y="260648"/>
            <a:ext cx="3600000" cy="1296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Аренда земли и имущества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6 748,4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136" name="Скругленный прямоугольник 91135"/>
          <p:cNvSpPr/>
          <p:nvPr/>
        </p:nvSpPr>
        <p:spPr>
          <a:xfrm>
            <a:off x="5733874" y="5517232"/>
            <a:ext cx="32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137" name="Скругленный прямоугольник 91136"/>
          <p:cNvSpPr/>
          <p:nvPr/>
        </p:nvSpPr>
        <p:spPr>
          <a:xfrm>
            <a:off x="179512" y="260648"/>
            <a:ext cx="32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141" name="Скругленный прямоугольник 91140"/>
          <p:cNvSpPr/>
          <p:nvPr/>
        </p:nvSpPr>
        <p:spPr>
          <a:xfrm>
            <a:off x="179512" y="5543371"/>
            <a:ext cx="3240000" cy="108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086737" y="1982440"/>
            <a:ext cx="2892886" cy="1296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Госпошлина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4 115,5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086737" y="3645024"/>
            <a:ext cx="2880000" cy="129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1 584,1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379623" y="5374267"/>
            <a:ext cx="3600000" cy="1296000"/>
          </a:xfrm>
          <a:prstGeom prst="roundRect">
            <a:avLst/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Продажа имущества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земли 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351,5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59035" y="260648"/>
            <a:ext cx="3600000" cy="129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4 393,5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99988" y="2316913"/>
            <a:ext cx="2880000" cy="12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3 467,3 тыс.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59035" y="4372225"/>
            <a:ext cx="3600000" cy="23330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Плата за негативное воздействие на окружающую среду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586,9 тыс. рублей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1143" name="Прямая со стрелкой 91142"/>
          <p:cNvCxnSpPr/>
          <p:nvPr/>
        </p:nvCxnSpPr>
        <p:spPr>
          <a:xfrm flipV="1">
            <a:off x="4860032" y="1196753"/>
            <a:ext cx="432048" cy="810952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50" name="Прямая со стрелкой 91149"/>
          <p:cNvCxnSpPr/>
          <p:nvPr/>
        </p:nvCxnSpPr>
        <p:spPr>
          <a:xfrm>
            <a:off x="4927167" y="4739997"/>
            <a:ext cx="452456" cy="876980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1" name="Прямая со стрелкой 91160"/>
          <p:cNvCxnSpPr/>
          <p:nvPr/>
        </p:nvCxnSpPr>
        <p:spPr>
          <a:xfrm flipV="1">
            <a:off x="5799427" y="2492896"/>
            <a:ext cx="287313" cy="176834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3" name="Прямая со стрелкой 91162"/>
          <p:cNvCxnSpPr/>
          <p:nvPr/>
        </p:nvCxnSpPr>
        <p:spPr>
          <a:xfrm>
            <a:off x="5682177" y="4164505"/>
            <a:ext cx="404560" cy="207710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5" name="Прямая со стрелкой 91164"/>
          <p:cNvCxnSpPr/>
          <p:nvPr/>
        </p:nvCxnSpPr>
        <p:spPr>
          <a:xfrm flipH="1">
            <a:off x="3733616" y="4707712"/>
            <a:ext cx="571330" cy="805547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67" name="Прямая со стрелкой 91166"/>
          <p:cNvCxnSpPr/>
          <p:nvPr/>
        </p:nvCxnSpPr>
        <p:spPr>
          <a:xfrm flipH="1" flipV="1">
            <a:off x="3780014" y="1196753"/>
            <a:ext cx="524932" cy="810952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079988" y="2856901"/>
            <a:ext cx="339524" cy="0"/>
          </a:xfrm>
          <a:prstGeom prst="straightConnector1">
            <a:avLst/>
          </a:prstGeom>
          <a:ln w="47625" cmpd="sng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0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55044845"/>
              </p:ext>
            </p:extLst>
          </p:nvPr>
        </p:nvGraphicFramePr>
        <p:xfrm>
          <a:off x="0" y="1196752"/>
          <a:ext cx="9166633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80000" cy="1268759"/>
          </a:xfrm>
          <a:solidFill>
            <a:srgbClr val="CCECFF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  поступления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(тыс. рублей)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8384" y="503445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- 3,4</a:t>
            </a:r>
            <a:endParaRPr lang="ru-RU" sz="20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165304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Субвенции          Дотации            Субсидии         Иные МБТ           Прочие 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http://zolochiv.net/wp-content/uploads/2016/12/budzet-720x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050"/>
            <a:ext cx="9318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785814" y="1772816"/>
            <a:ext cx="79216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12813">
              <a:defRPr/>
            </a:pPr>
            <a:r>
              <a:rPr lang="ru-RU" sz="48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Расходная часть бюджета Александровского муниципального района </a:t>
            </a:r>
          </a:p>
          <a:p>
            <a:pPr algn="ctr" defTabSz="912813">
              <a:defRPr/>
            </a:pPr>
            <a:r>
              <a:rPr lang="ru-RU" sz="4800" b="1" spc="5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за </a:t>
            </a:r>
            <a:r>
              <a:rPr lang="ru-RU" sz="4800" b="1" spc="50" smtClean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2019 </a:t>
            </a:r>
            <a:r>
              <a:rPr lang="ru-RU" sz="4800" b="1" spc="50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Александровского </a:t>
            </a:r>
            <a:br>
              <a:rPr lang="ru-RU" sz="2800" b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</a:t>
            </a:r>
            <a:endParaRPr lang="ru-RU" sz="2800" dirty="0"/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8718903"/>
              </p:ext>
            </p:extLst>
          </p:nvPr>
        </p:nvGraphicFramePr>
        <p:xfrm>
          <a:off x="107950" y="1341438"/>
          <a:ext cx="903605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ятиугольник 6"/>
          <p:cNvSpPr/>
          <p:nvPr/>
        </p:nvSpPr>
        <p:spPr>
          <a:xfrm>
            <a:off x="107950" y="5949950"/>
            <a:ext cx="8928100" cy="90805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630,2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90,5%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составили программно-целевые расходы;</a:t>
            </a:r>
          </a:p>
          <a:p>
            <a:pPr algn="ctr">
              <a:defRPr/>
            </a:pP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66,4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9,5%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составили непрограммные расходы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3"/>
          <p:cNvSpPr>
            <a:spLocks noGrp="1"/>
          </p:cNvSpPr>
          <p:nvPr>
            <p:ph type="title"/>
          </p:nvPr>
        </p:nvSpPr>
        <p:spPr>
          <a:xfrm>
            <a:off x="-71514" y="169187"/>
            <a:ext cx="9215514" cy="830997"/>
          </a:xfr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системы образования Александровского муниципального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района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417,7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345353"/>
              </p:ext>
            </p:extLst>
          </p:nvPr>
        </p:nvGraphicFramePr>
        <p:xfrm>
          <a:off x="35990" y="1268760"/>
          <a:ext cx="910801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ыноска со стрелкой вправо 5"/>
          <p:cNvSpPr/>
          <p:nvPr/>
        </p:nvSpPr>
        <p:spPr>
          <a:xfrm>
            <a:off x="295463" y="1412776"/>
            <a:ext cx="2044289" cy="1080120"/>
          </a:xfrm>
          <a:prstGeom prst="rightArrowCallout">
            <a:avLst>
              <a:gd name="adj1" fmla="val 24998"/>
              <a:gd name="adj2" fmla="val 25000"/>
              <a:gd name="adj3" fmla="val 25000"/>
              <a:gd name="adj4" fmla="val 75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детских садов -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1 551 детей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279891" y="2636915"/>
            <a:ext cx="1800225" cy="1008112"/>
          </a:xfrm>
          <a:prstGeom prst="rightArrowCallout">
            <a:avLst>
              <a:gd name="adj1" fmla="val 24998"/>
              <a:gd name="adj2" fmla="val 25000"/>
              <a:gd name="adj3" fmla="val 25000"/>
              <a:gd name="adj4" fmla="val 75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 -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3 256 ученика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222032" y="3789041"/>
            <a:ext cx="1973705" cy="1224136"/>
          </a:xfrm>
          <a:prstGeom prst="rightArrowCallout">
            <a:avLst>
              <a:gd name="adj1" fmla="val 24998"/>
              <a:gd name="adj2" fmla="val 25000"/>
              <a:gd name="adj3" fmla="val 25000"/>
              <a:gd name="adj4" fmla="val 75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учреждений 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1 746 человек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5990" y="6165316"/>
            <a:ext cx="9036496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9-ти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образовательных учреждениях произведены ремонтные работы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сумму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16,6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ECFF">
            <a:alpha val="9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244124024"/>
              </p:ext>
            </p:extLst>
          </p:nvPr>
        </p:nvGraphicFramePr>
        <p:xfrm>
          <a:off x="395536" y="1124747"/>
          <a:ext cx="8748464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ds44.detkin-club.ru/images/news/ik5dqk0s0_5c46da0d18cc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646" y="1484787"/>
            <a:ext cx="343183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Социальная политика и поддержка жителей района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708118" y="1484787"/>
            <a:ext cx="4752528" cy="2232248"/>
          </a:xfrm>
          <a:prstGeom prst="wedgeRect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 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17,5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(5,8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 - районный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11,7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 - краевой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федеральный бюджет)</a:t>
            </a:r>
          </a:p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08118" y="4077072"/>
            <a:ext cx="7824322" cy="24568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- предоставление мер социальной поддержки отдельных категорий граждан;</a:t>
            </a:r>
          </a:p>
          <a:p>
            <a:pPr marL="342900" indent="-342900" algn="just">
              <a:buFontTx/>
              <a:buChar char="-"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обеспечение жильем детей-сирот;</a:t>
            </a:r>
          </a:p>
          <a:p>
            <a:pPr marL="342900" indent="-342900" algn="just">
              <a:buFontTx/>
              <a:buChar char="-"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улучшение жилищных условий молодых семей;</a:t>
            </a:r>
          </a:p>
          <a:p>
            <a:pPr marL="342900" indent="-342900" algn="just">
              <a:buFontTx/>
              <a:buChar char="-"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улучшение жилищных условий ветеранов ВОВ, инвалидов, реабилитированных лиц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467544" y="416158"/>
            <a:ext cx="8346468" cy="14041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Финансирование дорожно-транспортной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инфраструктуры 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- 35,1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pPr algn="ctr"/>
            <a:endParaRPr lang="ru-RU" dirty="0"/>
          </a:p>
        </p:txBody>
      </p:sp>
      <p:pic>
        <p:nvPicPr>
          <p:cNvPr id="12" name="Picture 9" descr="C:\Users\elenar\Desktop\sp_9913_remont_doro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229" y="4509121"/>
            <a:ext cx="2365375" cy="191293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Блок-схема: альтернативный процесс 12"/>
          <p:cNvSpPr/>
          <p:nvPr/>
        </p:nvSpPr>
        <p:spPr>
          <a:xfrm>
            <a:off x="3419872" y="2276873"/>
            <a:ext cx="5394140" cy="1872208"/>
          </a:xfrm>
          <a:prstGeom prst="flowChartAlternateProcess">
            <a:avLst/>
          </a:prstGeom>
          <a:solidFill>
            <a:srgbClr val="FFCC99"/>
          </a:solidFill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Субсидирование перевозчиков, обслуживающих социально-значимые 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маршруты – 3 628,2 тыс.рублей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778" y="2276873"/>
            <a:ext cx="2340824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11778" y="2276873"/>
            <a:ext cx="2365375" cy="1872208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90000"/>
                      </a14:imgEffect>
                      <a14:imgEffect>
                        <a14:brightnessContrast bright="5000" contrast="-29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557428" y="4477751"/>
            <a:ext cx="5256584" cy="1872208"/>
          </a:xfrm>
          <a:prstGeom prst="flowChartAlternateProcess">
            <a:avLst/>
          </a:prstGeom>
          <a:solidFill>
            <a:srgbClr val="FFCC99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Расходы муниципального дорожного </a:t>
            </a: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фонда – 31 462,0 тыс.рублей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9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/>
          <p:cNvSpPr/>
          <p:nvPr/>
        </p:nvSpPr>
        <p:spPr>
          <a:xfrm>
            <a:off x="919163" y="537368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"/>
            <a:ext cx="9144000" cy="1341438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CCFF33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отраслей национальной экономики, национальной безопасности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2,8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млн. рублей.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87447020"/>
              </p:ext>
            </p:extLst>
          </p:nvPr>
        </p:nvGraphicFramePr>
        <p:xfrm>
          <a:off x="0" y="1340771"/>
          <a:ext cx="9144000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868144" y="332661"/>
            <a:ext cx="3207666" cy="2448272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Скругленная прямоугольная выноска 15"/>
          <p:cNvSpPr/>
          <p:nvPr/>
        </p:nvSpPr>
        <p:spPr>
          <a:xfrm>
            <a:off x="467544" y="332657"/>
            <a:ext cx="5256584" cy="2088232"/>
          </a:xfrm>
          <a:prstGeom prst="wedgeRoundRectCallou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культуры, спорта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туризма и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молодежной </a:t>
            </a:r>
            <a:r>
              <a:rPr lang="ru-RU" sz="2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политики – 4,6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303308" y="2780933"/>
            <a:ext cx="8772502" cy="936103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культуры и молодежной политики  Александровского муниципального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района – 1 702,1 тыс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290908" y="3789040"/>
            <a:ext cx="8772502" cy="700664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физической культуры, спорта и туризма  в Александровском муниципальном районе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1 446,4 тыс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endParaRPr lang="ru-RU" dirty="0"/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310698" y="6021288"/>
            <a:ext cx="8765111" cy="836712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Оснащение объектов спортивной инфраструктуры спортивно-технологическим оборудованием "Федеральный проект "Спорт - норма жизни"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1 000,0 тыс.рублей</a:t>
            </a:r>
            <a:endParaRPr lang="ru-RU"/>
          </a:p>
          <a:p>
            <a:pPr algn="just"/>
            <a:endParaRPr lang="ru-RU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96984" y="4653136"/>
            <a:ext cx="8760349" cy="1224136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Строительство спортивных объектов, устройство спортивных площадок и оснащение объектов спортивным оборудованием и инвентарем для занятий физической культурой и спортом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410,5 тыс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  <a:endParaRPr lang="ru-RU" dirty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 txBox="1">
            <a:spLocks noGrp="1" noChangeArrowheads="1"/>
          </p:cNvSpPr>
          <p:nvPr>
            <p:ph type="title"/>
          </p:nvPr>
        </p:nvSpPr>
        <p:spPr>
          <a:xfrm>
            <a:off x="457200" y="378899"/>
            <a:ext cx="8229600" cy="934478"/>
          </a:xfrm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36000" tIns="36000" rIns="36000" bIns="36000">
            <a:spAutoFit/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FFCC"/>
                </a:solidFill>
                <a:latin typeface="Arial" charset="0"/>
                <a:ea typeface="+mj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Районный фонд </a:t>
            </a:r>
            <a:r>
              <a:rPr lang="ru-RU" sz="280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финансовой обеспеченности поселений – 66,7 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800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9835768"/>
              </p:ext>
            </p:extLst>
          </p:nvPr>
        </p:nvGraphicFramePr>
        <p:xfrm>
          <a:off x="323528" y="1556792"/>
          <a:ext cx="864096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460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>
          <a:xfrm>
            <a:off x="6875463" y="6381759"/>
            <a:ext cx="2133600" cy="365125"/>
          </a:xfrm>
        </p:spPr>
        <p:txBody>
          <a:bodyPr>
            <a:normAutofit/>
          </a:bodyPr>
          <a:lstStyle/>
          <a:p>
            <a:pPr>
              <a:defRPr/>
            </a:pPr>
            <a:fld id="{826F3085-A636-45F5-AF05-C98D38519252}" type="slidenum">
              <a:rPr lang="ru-RU">
                <a:solidFill>
                  <a:schemeClr val="accent1">
                    <a:lumMod val="75000"/>
                  </a:schemeClr>
                </a:solidFill>
              </a:rPr>
              <a:pPr>
                <a:defRPr/>
              </a:pPr>
              <a:t>19</a:t>
            </a:fld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231" name="TextBox 2"/>
          <p:cNvSpPr txBox="1">
            <a:spLocks noChangeArrowheads="1"/>
          </p:cNvSpPr>
          <p:nvPr/>
        </p:nvSpPr>
        <p:spPr bwMode="auto">
          <a:xfrm>
            <a:off x="0" y="4249"/>
            <a:ext cx="9144000" cy="934478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6000" tIns="36000" rIns="36000" bIns="36000" anchor="ctr">
            <a:spAutoFit/>
          </a:bodyPr>
          <a:lstStyle>
            <a:defPPr>
              <a:defRPr lang="ru-RU"/>
            </a:defPPr>
            <a:lvl1pPr algn="ctr">
              <a:defRPr b="1">
                <a:solidFill>
                  <a:srgbClr val="FFFFCC"/>
                </a:solidFill>
                <a:latin typeface="Arial" charset="0"/>
                <a:ea typeface="+mj-ea"/>
              </a:defRPr>
            </a:lvl1pPr>
          </a:lstStyle>
          <a:p>
            <a:pPr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содержание органов местного самоуправления  </a:t>
            </a:r>
            <a:r>
              <a:rPr lang="ru-RU" sz="2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 56,6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054449895"/>
              </p:ext>
            </p:extLst>
          </p:nvPr>
        </p:nvGraphicFramePr>
        <p:xfrm>
          <a:off x="179512" y="1124742"/>
          <a:ext cx="8964488" cy="4320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48170" y="5085184"/>
            <a:ext cx="9144000" cy="1772816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Правительства Пермского края от 06.12.2018 г. № 771-п «О нормативах формирования расходов на содержание органов местного самоуправления муниципальных образований Пермского  края на 2019 год и плановый период 2020-2021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годов»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Александровскому муниципальному району установлен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21,26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% от собственных доходов (налоговые и неналоговые, дотация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563888" y="2083693"/>
            <a:ext cx="2016224" cy="34067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123728" y="4437112"/>
            <a:ext cx="129614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tx1"/>
                </a:solidFill>
              </a:rPr>
              <a:t>649,7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исполнения бюджета Александровского муниципального района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за 2019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clker.com/cliparts/e/4/7/c/13566047401274783345scal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56" y="1454933"/>
            <a:ext cx="6984776" cy="540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6876256" y="5301208"/>
            <a:ext cx="1999282" cy="136815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профицит  19,2млн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868144" y="3407597"/>
            <a:ext cx="1692696" cy="10801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696,6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Овал 7"/>
          <p:cNvSpPr/>
          <p:nvPr/>
        </p:nvSpPr>
        <p:spPr>
          <a:xfrm>
            <a:off x="1547664" y="3861048"/>
            <a:ext cx="1692696" cy="10801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715,8млн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1811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39985841"/>
              </p:ext>
            </p:extLst>
          </p:nvPr>
        </p:nvGraphicFramePr>
        <p:xfrm>
          <a:off x="6649" y="188640"/>
          <a:ext cx="471601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73204039"/>
              </p:ext>
            </p:extLst>
          </p:nvPr>
        </p:nvGraphicFramePr>
        <p:xfrm>
          <a:off x="4689797" y="980728"/>
          <a:ext cx="449999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4869160"/>
            <a:ext cx="4716016" cy="19888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smtClean="0">
                <a:solidFill>
                  <a:schemeClr val="tx2"/>
                </a:solidFill>
              </a:rPr>
              <a:t>ВВГП- задолженность </a:t>
            </a:r>
            <a:r>
              <a:rPr lang="ru-RU" sz="1600" b="1">
                <a:solidFill>
                  <a:schemeClr val="tx2"/>
                </a:solidFill>
              </a:rPr>
              <a:t>по </a:t>
            </a:r>
            <a:r>
              <a:rPr lang="ru-RU" sz="1600" b="1" smtClean="0">
                <a:solidFill>
                  <a:schemeClr val="tx2"/>
                </a:solidFill>
              </a:rPr>
              <a:t>и.л. </a:t>
            </a:r>
            <a:r>
              <a:rPr lang="ru-RU" sz="1600" b="1">
                <a:solidFill>
                  <a:schemeClr val="tx2"/>
                </a:solidFill>
              </a:rPr>
              <a:t>по решению арбитражного суда в порядке субсидиарной ответственности перед ПАО Газпром за  МКП  "Вильва-Водоканал"за газоснабжение и возмещению госпошлины  сумма </a:t>
            </a:r>
            <a:r>
              <a:rPr lang="ru-RU" sz="1600" b="1" smtClean="0">
                <a:solidFill>
                  <a:schemeClr val="tx2"/>
                </a:solidFill>
              </a:rPr>
              <a:t>6,3 млн.руб.</a:t>
            </a:r>
          </a:p>
          <a:p>
            <a:pPr algn="just"/>
            <a:r>
              <a:rPr lang="ru-RU" sz="1600" b="1" smtClean="0">
                <a:solidFill>
                  <a:schemeClr val="tx2"/>
                </a:solidFill>
              </a:rPr>
              <a:t>АГП- содержание дорог  1,9 млн. руб.; 2,2 млн.руб. взносы кап.ремонт; 0,6 млн.руб. комунальные платежи жил.фонда</a:t>
            </a:r>
            <a:endParaRPr lang="ru-RU" sz="1600" b="1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188640"/>
            <a:ext cx="4139952" cy="7920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smtClean="0">
                <a:solidFill>
                  <a:schemeClr val="tx2"/>
                </a:solidFill>
              </a:rPr>
              <a:t>Муниципальный долг на 01.01.2020г.  7,0 млн.руб.</a:t>
            </a:r>
            <a:endParaRPr lang="ru-RU" sz="18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70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47FADB9-1F8F-47B1-9629-EECE12C942C5}" type="slidenum">
              <a:rPr lang="ru-RU" sz="1200" smtClean="0">
                <a:solidFill>
                  <a:schemeClr val="tx2"/>
                </a:solidFill>
              </a:rPr>
              <a:pPr eaLnBrk="1" hangingPunct="1"/>
              <a:t>22</a:t>
            </a:fld>
            <a:endParaRPr lang="ru-RU" sz="1200" smtClean="0">
              <a:solidFill>
                <a:schemeClr val="tx2"/>
              </a:solidFill>
            </a:endParaRP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747897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sz="6000">
                <a:latin typeface="Arial" charset="0"/>
              </a:rPr>
              <a:t>   </a:t>
            </a:r>
            <a:endParaRPr lang="ru-RU" sz="6000" b="1">
              <a:latin typeface="Arial" charset="0"/>
            </a:endParaRPr>
          </a:p>
          <a:p>
            <a:pPr algn="ctr" eaLnBrk="1" hangingPunct="1"/>
            <a:endParaRPr lang="ru-RU" sz="6000" b="1">
              <a:latin typeface="Arial" charset="0"/>
            </a:endParaRPr>
          </a:p>
          <a:p>
            <a:pPr algn="ctr" eaLnBrk="1" hangingPunct="1"/>
            <a:r>
              <a:rPr lang="ru-RU" sz="6000" b="1">
                <a:latin typeface="Arial" charset="0"/>
              </a:rPr>
              <a:t>СПАСИБО </a:t>
            </a:r>
          </a:p>
          <a:p>
            <a:pPr algn="ctr" eaLnBrk="1" hangingPunct="1"/>
            <a:r>
              <a:rPr lang="ru-RU" sz="6000" b="1">
                <a:latin typeface="Arial" charset="0"/>
              </a:rPr>
              <a:t>ЗА</a:t>
            </a:r>
          </a:p>
          <a:p>
            <a:pPr algn="ctr" eaLnBrk="1" hangingPunct="1"/>
            <a:r>
              <a:rPr lang="ru-RU" sz="6000" b="1">
                <a:latin typeface="Arial" charset="0"/>
              </a:rPr>
              <a:t>ВНИМАНИЕ</a:t>
            </a:r>
          </a:p>
          <a:p>
            <a:pPr algn="ctr" eaLnBrk="1" hangingPunct="1"/>
            <a:endParaRPr lang="ru-RU" sz="6000" b="1">
              <a:latin typeface="Arial" charset="0"/>
            </a:endParaRPr>
          </a:p>
          <a:p>
            <a:pPr algn="ctr" eaLnBrk="1" hangingPunct="1"/>
            <a:endParaRPr lang="ru-RU" sz="6000" b="1">
              <a:latin typeface="Arial" charset="0"/>
            </a:endParaRPr>
          </a:p>
          <a:p>
            <a:pPr algn="ctr" eaLnBrk="1" hangingPunct="1"/>
            <a:endParaRPr lang="ru-RU" sz="6000" b="1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22882</TotalTime>
  <Words>1029</Words>
  <Application>Microsoft Office PowerPoint</Application>
  <PresentationFormat>Экран (4:3)</PresentationFormat>
  <Paragraphs>221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Тема Office</vt:lpstr>
      <vt:lpstr>Аптека</vt:lpstr>
      <vt:lpstr>1_Аптека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ДОХОДЫ БЮДЖЕТА АЛЕКСАНДРОВСКОГО МУНИЦИПАЛЬНОГО РАЙОНА </vt:lpstr>
      <vt:lpstr>Структура налоговых и неналоговых  доходов бюджета </vt:lpstr>
      <vt:lpstr>НАЛОГ  НА  ДОХОДЫ  ФИЗИЧЕСКИХ  ЛИЦ (ТЫС. РУБЛЕЙ)</vt:lpstr>
      <vt:lpstr>Доходы от ОКАЗАНИЯ ПЛАТНЫХ УСЛУГ (ТЫС. РУБЛЕЙ)</vt:lpstr>
      <vt:lpstr>НАЛОГИ НА СОВОКУПНЫЙ ДОХОД (ТЫС. РУБЛЕЙ)</vt:lpstr>
      <vt:lpstr>ТРАНСПОРТНЫЙ   НАЛОГ (ТЫС. РУБЛЕЙ)</vt:lpstr>
      <vt:lpstr>Презентация PowerPoint</vt:lpstr>
      <vt:lpstr>Безвозмездные   поступления (тыс. рублей)</vt:lpstr>
      <vt:lpstr>Презентация PowerPoint</vt:lpstr>
      <vt:lpstr>Расходы бюджета Александровского  муниципального района</vt:lpstr>
      <vt:lpstr>Развитие системы образования Александровского муниципального района – 417,7 млн. рублей</vt:lpstr>
      <vt:lpstr>Социальная политика и поддержка жителей района</vt:lpstr>
      <vt:lpstr>Презентация PowerPoint</vt:lpstr>
      <vt:lpstr>Финансирование отраслей национальной экономики, национальной безопасности - 2,8  млн. рублей.</vt:lpstr>
      <vt:lpstr>Презентация PowerPoint</vt:lpstr>
      <vt:lpstr>Районный фонд финансовой обеспеченности поселений – 66,7 млн. рублей</vt:lpstr>
      <vt:lpstr>Презентация PowerPoint</vt:lpstr>
      <vt:lpstr>Основные параметры исполнения бюджета Александровского муниципального района за 2019 год</vt:lpstr>
      <vt:lpstr>Презентация PowerPoint</vt:lpstr>
      <vt:lpstr>Презентация PowerPoint</vt:lpstr>
    </vt:vector>
  </TitlesOfParts>
  <Company>ГУФиНП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выравнивания местных бюджетов и бюджета Пермского Края в 2006-2007 г.г.</dc:title>
  <dc:creator>Oksana</dc:creator>
  <cp:lastModifiedBy>Лоскутова Надежда</cp:lastModifiedBy>
  <cp:revision>1800</cp:revision>
  <cp:lastPrinted>2017-05-02T06:29:02Z</cp:lastPrinted>
  <dcterms:created xsi:type="dcterms:W3CDTF">2006-09-07T11:14:17Z</dcterms:created>
  <dcterms:modified xsi:type="dcterms:W3CDTF">2021-01-13T08:49:07Z</dcterms:modified>
</cp:coreProperties>
</file>