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9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186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201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891584"/>
        <c:axId val="79536896"/>
      </c:barChart>
      <c:catAx>
        <c:axId val="93891584"/>
        <c:scaling>
          <c:orientation val="minMax"/>
        </c:scaling>
        <c:delete val="0"/>
        <c:axPos val="b"/>
        <c:majorTickMark val="out"/>
        <c:minorTickMark val="none"/>
        <c:tickLblPos val="nextTo"/>
        <c:crossAx val="79536896"/>
        <c:crosses val="autoZero"/>
        <c:auto val="1"/>
        <c:lblAlgn val="ctr"/>
        <c:lblOffset val="100"/>
        <c:noMultiLvlLbl val="0"/>
      </c:catAx>
      <c:valAx>
        <c:axId val="79536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38915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360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419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7137152"/>
        <c:axId val="47138688"/>
      </c:barChart>
      <c:catAx>
        <c:axId val="47137152"/>
        <c:scaling>
          <c:orientation val="minMax"/>
        </c:scaling>
        <c:delete val="0"/>
        <c:axPos val="b"/>
        <c:majorTickMark val="out"/>
        <c:minorTickMark val="none"/>
        <c:tickLblPos val="nextTo"/>
        <c:crossAx val="47138688"/>
        <c:crosses val="autoZero"/>
        <c:auto val="1"/>
        <c:lblAlgn val="ctr"/>
        <c:lblOffset val="100"/>
        <c:noMultiLvlLbl val="0"/>
      </c:catAx>
      <c:valAx>
        <c:axId val="471386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71371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139648"/>
        <c:axId val="42141184"/>
      </c:barChart>
      <c:catAx>
        <c:axId val="42139648"/>
        <c:scaling>
          <c:orientation val="minMax"/>
        </c:scaling>
        <c:delete val="0"/>
        <c:axPos val="b"/>
        <c:majorTickMark val="out"/>
        <c:minorTickMark val="none"/>
        <c:tickLblPos val="nextTo"/>
        <c:crossAx val="42141184"/>
        <c:crosses val="autoZero"/>
        <c:auto val="1"/>
        <c:lblAlgn val="ctr"/>
        <c:lblOffset val="100"/>
        <c:noMultiLvlLbl val="0"/>
      </c:catAx>
      <c:valAx>
        <c:axId val="421411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21396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20192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155392"/>
        <c:axId val="42169472"/>
      </c:barChart>
      <c:catAx>
        <c:axId val="42155392"/>
        <c:scaling>
          <c:orientation val="minMax"/>
        </c:scaling>
        <c:delete val="0"/>
        <c:axPos val="b"/>
        <c:majorTickMark val="out"/>
        <c:minorTickMark val="none"/>
        <c:tickLblPos val="nextTo"/>
        <c:crossAx val="42169472"/>
        <c:crosses val="autoZero"/>
        <c:auto val="1"/>
        <c:lblAlgn val="ctr"/>
        <c:lblOffset val="100"/>
        <c:noMultiLvlLbl val="0"/>
      </c:catAx>
      <c:valAx>
        <c:axId val="421694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21553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306560"/>
        <c:axId val="42312448"/>
      </c:barChart>
      <c:catAx>
        <c:axId val="42306560"/>
        <c:scaling>
          <c:orientation val="minMax"/>
        </c:scaling>
        <c:delete val="0"/>
        <c:axPos val="b"/>
        <c:majorTickMark val="out"/>
        <c:minorTickMark val="none"/>
        <c:tickLblPos val="nextTo"/>
        <c:crossAx val="42312448"/>
        <c:crosses val="autoZero"/>
        <c:auto val="1"/>
        <c:lblAlgn val="ctr"/>
        <c:lblOffset val="100"/>
        <c:noMultiLvlLbl val="0"/>
      </c:catAx>
      <c:valAx>
        <c:axId val="423124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23065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207872"/>
        <c:axId val="42213760"/>
      </c:barChart>
      <c:catAx>
        <c:axId val="42207872"/>
        <c:scaling>
          <c:orientation val="minMax"/>
        </c:scaling>
        <c:delete val="0"/>
        <c:axPos val="b"/>
        <c:majorTickMark val="out"/>
        <c:minorTickMark val="none"/>
        <c:tickLblPos val="nextTo"/>
        <c:crossAx val="42213760"/>
        <c:crosses val="autoZero"/>
        <c:auto val="1"/>
        <c:lblAlgn val="ctr"/>
        <c:lblOffset val="100"/>
        <c:noMultiLvlLbl val="0"/>
      </c:catAx>
      <c:valAx>
        <c:axId val="42213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22078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2"/>
                <c:pt idx="0">
                  <c:v>агс</c:v>
                </c:pt>
                <c:pt idx="1">
                  <c:v>юзд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860</c:v>
                </c:pt>
                <c:pt idx="1">
                  <c:v>2701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2"/>
                <c:pt idx="0">
                  <c:v>агс</c:v>
                </c:pt>
                <c:pt idx="1">
                  <c:v>юзд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873</c:v>
                </c:pt>
                <c:pt idx="1">
                  <c:v>2614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2"/>
                <c:pt idx="0">
                  <c:v>агс</c:v>
                </c:pt>
                <c:pt idx="1">
                  <c:v>юзд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6327168"/>
        <c:axId val="54461184"/>
      </c:barChart>
      <c:catAx>
        <c:axId val="56327168"/>
        <c:scaling>
          <c:orientation val="minMax"/>
        </c:scaling>
        <c:delete val="0"/>
        <c:axPos val="b"/>
        <c:majorTickMark val="out"/>
        <c:minorTickMark val="none"/>
        <c:tickLblPos val="nextTo"/>
        <c:crossAx val="54461184"/>
        <c:crosses val="autoZero"/>
        <c:auto val="1"/>
        <c:lblAlgn val="ctr"/>
        <c:lblOffset val="100"/>
        <c:noMultiLvlLbl val="0"/>
      </c:catAx>
      <c:valAx>
        <c:axId val="544611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63271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2019-2020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(в сравнении)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8901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Регистрация рождения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540143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66650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Имена 2020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популярные</a:t>
            </a:r>
            <a:r>
              <a:rPr lang="ru-RU" dirty="0" smtClean="0"/>
              <a:t>:</a:t>
            </a:r>
          </a:p>
          <a:p>
            <a:r>
              <a:rPr lang="ru-RU" dirty="0" smtClean="0"/>
              <a:t>Артём, Михаил, </a:t>
            </a:r>
            <a:r>
              <a:rPr lang="ru-RU" dirty="0"/>
              <a:t>М</a:t>
            </a:r>
            <a:r>
              <a:rPr lang="ru-RU" dirty="0" smtClean="0"/>
              <a:t>атвей, Тимофей, Марк</a:t>
            </a:r>
          </a:p>
          <a:p>
            <a:r>
              <a:rPr lang="ru-RU" dirty="0" smtClean="0"/>
              <a:t>Кристина, Виктория, София, </a:t>
            </a:r>
            <a:r>
              <a:rPr lang="ru-RU" dirty="0"/>
              <a:t>А</a:t>
            </a:r>
            <a:r>
              <a:rPr lang="ru-RU" dirty="0" smtClean="0"/>
              <a:t>лина, Яна</a:t>
            </a:r>
          </a:p>
          <a:p>
            <a:r>
              <a:rPr lang="ru-RU" b="1" i="1" dirty="0" smtClean="0"/>
              <a:t>Редкие</a:t>
            </a:r>
            <a:r>
              <a:rPr lang="ru-RU" dirty="0" smtClean="0"/>
              <a:t>:</a:t>
            </a:r>
          </a:p>
          <a:p>
            <a:r>
              <a:rPr lang="ru-RU" dirty="0" smtClean="0"/>
              <a:t>Арсения, Злата, Варвара, Евдокия, </a:t>
            </a:r>
            <a:r>
              <a:rPr lang="ru-RU" dirty="0" err="1" smtClean="0"/>
              <a:t>Аполлинария</a:t>
            </a:r>
            <a:r>
              <a:rPr lang="ru-RU" dirty="0" smtClean="0"/>
              <a:t>, Стефания</a:t>
            </a:r>
          </a:p>
          <a:p>
            <a:r>
              <a:rPr lang="ru-RU" dirty="0" smtClean="0"/>
              <a:t>Елисей, </a:t>
            </a:r>
            <a:r>
              <a:rPr lang="ru-RU" dirty="0" err="1" smtClean="0"/>
              <a:t>Маркел</a:t>
            </a:r>
            <a:r>
              <a:rPr lang="ru-RU" dirty="0" smtClean="0"/>
              <a:t>, Харитон, Димитрий, Елизар, Тихон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4237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Регистрация смерти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770638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81447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Регистрация брака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035212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04743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Регистрация разводов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486186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123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Регистрация установления отцовства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51960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76166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Регистрация перемены имени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942986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4374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Autofit/>
          </a:bodyPr>
          <a:lstStyle/>
          <a:p>
            <a:r>
              <a:rPr lang="ru-RU" sz="3200" dirty="0" smtClean="0"/>
              <a:t>всего </a:t>
            </a:r>
            <a:br>
              <a:rPr lang="ru-RU" sz="3200" dirty="0" smtClean="0"/>
            </a:br>
            <a:r>
              <a:rPr lang="ru-RU" sz="3200" dirty="0" err="1" smtClean="0"/>
              <a:t>агс</a:t>
            </a:r>
            <a:r>
              <a:rPr lang="ru-RU" sz="3200" dirty="0" smtClean="0"/>
              <a:t> (акты государственной регистрации) и </a:t>
            </a:r>
            <a:br>
              <a:rPr lang="ru-RU" sz="3200" dirty="0" smtClean="0"/>
            </a:br>
            <a:r>
              <a:rPr lang="ru-RU" sz="3200" dirty="0" err="1" smtClean="0"/>
              <a:t>юзд</a:t>
            </a:r>
            <a:r>
              <a:rPr lang="ru-RU" sz="3200" dirty="0" smtClean="0"/>
              <a:t> (юридически значимые действия)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4616958"/>
              </p:ext>
            </p:extLst>
          </p:nvPr>
        </p:nvGraphicFramePr>
        <p:xfrm>
          <a:off x="457200" y="1772816"/>
          <a:ext cx="8229600" cy="4353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315951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66</Words>
  <Application>Microsoft Office PowerPoint</Application>
  <PresentationFormat>Экран (4:3)</PresentationFormat>
  <Paragraphs>16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2019-2020</vt:lpstr>
      <vt:lpstr>Регистрация рождения</vt:lpstr>
      <vt:lpstr>Имена 2020 </vt:lpstr>
      <vt:lpstr>Регистрация смерти</vt:lpstr>
      <vt:lpstr>Регистрация брака</vt:lpstr>
      <vt:lpstr>Регистрация разводов</vt:lpstr>
      <vt:lpstr>Регистрация установления отцовства</vt:lpstr>
      <vt:lpstr>Регистрация перемены имени</vt:lpstr>
      <vt:lpstr>всего  агс (акты государственной регистрации) и  юзд (юридически значимые действия)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ZAGS_ALX6</dc:creator>
  <cp:lastModifiedBy>User</cp:lastModifiedBy>
  <cp:revision>5</cp:revision>
  <dcterms:created xsi:type="dcterms:W3CDTF">2021-01-18T10:43:03Z</dcterms:created>
  <dcterms:modified xsi:type="dcterms:W3CDTF">2021-01-18T11:23:10Z</dcterms:modified>
</cp:coreProperties>
</file>