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22"/>
  </p:notesMasterIdLst>
  <p:sldIdLst>
    <p:sldId id="305" r:id="rId2"/>
    <p:sldId id="306" r:id="rId3"/>
    <p:sldId id="308" r:id="rId4"/>
    <p:sldId id="309" r:id="rId5"/>
    <p:sldId id="310" r:id="rId6"/>
    <p:sldId id="307" r:id="rId7"/>
    <p:sldId id="315" r:id="rId8"/>
    <p:sldId id="314" r:id="rId9"/>
    <p:sldId id="317" r:id="rId10"/>
    <p:sldId id="312" r:id="rId11"/>
    <p:sldId id="316" r:id="rId12"/>
    <p:sldId id="301" r:id="rId13"/>
    <p:sldId id="300" r:id="rId14"/>
    <p:sldId id="298" r:id="rId15"/>
    <p:sldId id="299" r:id="rId16"/>
    <p:sldId id="302" r:id="rId17"/>
    <p:sldId id="297" r:id="rId18"/>
    <p:sldId id="304" r:id="rId19"/>
    <p:sldId id="303" r:id="rId20"/>
    <p:sldId id="311" r:id="rId21"/>
  </p:sldIdLst>
  <p:sldSz cx="9144000" cy="6858000" type="screen4x3"/>
  <p:notesSz cx="6808788" cy="9940925"/>
  <p:defaultTextStyle>
    <a:defPPr>
      <a:defRPr lang="ru-RU"/>
    </a:defPPr>
    <a:lvl1pPr marL="0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3826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7645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1471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15300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69118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22940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76770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30590" algn="l" defTabSz="9076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D36"/>
    <a:srgbClr val="F18BE2"/>
    <a:srgbClr val="00FFFF"/>
    <a:srgbClr val="0066FF"/>
    <a:srgbClr val="BCED8F"/>
    <a:srgbClr val="F3B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75" autoAdjust="0"/>
  </p:normalViewPr>
  <p:slideViewPr>
    <p:cSldViewPr>
      <p:cViewPr>
        <p:scale>
          <a:sx n="75" d="100"/>
          <a:sy n="75" d="100"/>
        </p:scale>
        <p:origin x="-91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390" y="-11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9DBDE-E950-4440-BA71-E0A098A8E958}" type="datetimeFigureOut">
              <a:rPr lang="ru-RU" smtClean="0"/>
              <a:pPr/>
              <a:t>23.10.2020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BA2B6-DD9D-406C-9F14-B77C7DF4FE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842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4227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8447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2674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6900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1121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25344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79575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33795" algn="l" defTabSz="90844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Действия по регистрации организаций и индивидуальных предпринимателей (создание «фирм – однодневок») на подставных лиц (номинальный директор), что в последующем приводит к </a:t>
            </a:r>
            <a:r>
              <a:rPr lang="ru-RU" b="1" dirty="0" err="1"/>
              <a:t>обналичиванию</a:t>
            </a:r>
            <a:r>
              <a:rPr lang="ru-RU" b="1" dirty="0"/>
              <a:t> денежных средств, объективно общественно опасны, поскольку формируют целый сектор «теневой» экономики, выпадающий из поля зрения уполномоченных </a:t>
            </a:r>
            <a:r>
              <a:rPr lang="ru-RU" b="1" dirty="0" err="1"/>
              <a:t>контрольно</a:t>
            </a:r>
            <a:r>
              <a:rPr lang="ru-RU" b="1" dirty="0"/>
              <a:t> – надзорных органов, способствуют совершению иных преступлений – уклонению от уплаты налогов, воспрепятствованию исполнению судебных решений, легализации денежных средств, полученных в результате совершения преступлений, финансированию терроризма, а также преступлений коррупционной направленности.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354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«Фирма – однодневка» не несет никакой ответственности за выполненные работы/оказанные услуги.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362EEC-B17B-404C-9345-E714185184FC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«Фирма – однодневка» не несет никакой ответственности за выполненные работы/оказанные услуги.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26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Обналиченные денежные средства идут на дачу взяток должностным лицам,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07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выплату заработной платы в конверте, личное обогащение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427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РЕЗУЛЬТАТЫ ТАКОЙ  ДЕЯТЕЛЬНОСТИ МЫ НАБЛЮДАЕМ КАЖДЫЙ ДЕНЬ: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НЕ ДОСТРОЕННЫЕ БОЛЬНИЦЫ И ЖИЛЫЕ МНОГОКВАРТИРНЫЕ ДОМА;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490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РАЗБИТЫЕ ДОРОГИ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504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ЧИНОВНИКИ ВЗЯТОЧНИКИ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226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НИЗКИЙ УРОВЕНЬ ПЕНСИЙ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757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ОБОРОТ НАРКОТИКОВ И НАРКОМАНИЯ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096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ФИНАНСИРОВАНИЕ ТЕРРОРИЗМА, ПРИВЕРЖЕННОСТЬ К ЭКСТРЕМИЗМУ И Т.Д.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3108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Номинальный директор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это гражданин, за вознаграждение предоставивший свои паспортные данные и/или принявший участие в регистрации юридического лица, в качестве руководителя и/или учредителя без фактического намерения осуществлять такую деятельность.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7740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Схема вовлечения физических лиц незаконную деятельность заключается в следующем.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Гражданину предлагает зарегистрировать на себя фирму или ИП, открыть расчетные счета в банках.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Предложить это  может малознакомый, знакомый или даже родственник. За указанные действия обещается денежное вознаграждение, либо ежемесячная зарплата. После совершения регистрационных действий, злоумышленники забирают все документы, банковские карты,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пин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-коды, обещанные деньги зачастую не выплачиваются.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327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Далее зарегистрированные «фирмы – однодневки» и ИП участвуют в незаконных финансовых операциях.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Организаторы задействуют незащищенные слои населения и лиц не осведомленных о преступном характере такой деятельности. Часто жертвами становятся студенты.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Известны случаи оказания давления на студентов  среднего специального учебного заведения, в одном из районов края, выпускниками этого же учебного заведения для регистрации их индивидуальными предпринимателями.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Установлены случаи оказания физического давления – людей удерживали в квартирах до того момента пока они не совершат регистрационных действий.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Также организаторы создания «фирм – однодневок» могут прикрываться вывеской благопристойного офиса, договором с гражданином,  утверждать, что все законно. Однако, суть этих действий одна – незаконно зарегистрировать организацию либо ИП. При этом в случае, когда человек, заподозрив что–то неладное, отказывается от регистрации компаний, с него требуют оплаты  произведенных расходов.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 должны понимать, что желание стать предпринимателем в любой законной форме должно исходить только от Вас.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5456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же с новоиспеченным руководителем/учредителем? Именно он несет полную ответственность за совершение экономических преступлений возглавляемой им организацией, которую он фактически не контролирует. Ведь он несет полную ответственность за деятельность возглавляемой фирмы.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3155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КАКАЯ ПРЕДУСМАТРИВАЕТСЯ ОТВЕТСТВЕННОСТЬ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173.1 УК РФ «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Незаконное образование (создание, реорганизация) юридического лица»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173.2 УК РФ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«Незаконное использование документов для образования (создания, реорганизации) юридического лица».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041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Данные статьи Уголовного кодекса Российской Федерации далеко не последние, по которым могут быть привлечены к ответственности номинальные руководители.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этим занимается не один человек, а несколько, то это уже создание преступного сообщества и участия в нем (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210 УК РФ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а лицам, которые способствовали созданию преступления, грозит пособничество в совершении преступления, связанного с уклонением от уплаты налогов, например: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ст. 198, 199 УК РФ «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Уклонение от уплаты налогов, сборов, подлежащих уплате организацией»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199.1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УК РФ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«Неисполнение обязанностей налогового агента»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(когда деятельность «фирмы-однодневки» направлена на избежание ответственности)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199.2 УК РФ «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Сокрытие денежных средств либо имущества организации или индивидуального предпринимателя, за счет которых должно производиться взыскание налогов, сборов, страховых взносов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речь будет идти о легализации денежных средств, полученных преступным путем, то на горизонте начинают маячить и другие статьи УК РФ: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159 УК РФ «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Мошенничество»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ст. 174, 174.1 УК РФ «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Легализация (отмывание) денежных средств или иного имущества…..»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Далее, для того, чтобы совершить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обналичивание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денежных средств, совершается фиктивный документооборот (задокументированная мнимая сделка), на основании которого вносятся заведомо ложные данные в бухгалтерский и налоговый учет, а это следующая статья: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ч. 3 ст. 327 УК РФ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«Подделка, изготовление или оборот поддельных документов….».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Платежи, совещённые с использованием заведомо недостоверных сведений о должностном лице и/или о финансово – хозяйственных операциях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образуют состав преступления по статье: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ст. 187 УКМ РФ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«Неправомерный оборот средств платежа».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Все вышеперечисленные статьи работают как для граждан зарегистрировавших юридическое лицо, так и зарегистрировавших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(19)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индивидуальное предпринимательство не для целей осуществления деятельности самостоятельно.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Судебная практика показывает, что за такие действия можно получить реальные сроки лишение свободы. Например, уже в 2018 году судьи вынесли два обвинительных приговора жителям г. Санкт – Петербурга, которые решили «заработать», предоставив неизвестным им лицам свои паспортные данные для регистрации ЮЛ, где они стали номинальными руководителями. Они получили наказания в виде исправительных работ и удержания средств из зарплаты в доход государства.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754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получается какая-то страшная картинка. Если перечислить все основания привлечения за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обналчику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то начинает работать принцип, который сформулировал еще Ф.Э. Дзержинский: «Отсутствие у вас судимости – это не ваша заслуга, а наша недоработка».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BA2B6-DD9D-406C-9F14-B77C7DF4FEE2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026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441"/>
            <a:ext cx="9142642" cy="685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63689"/>
            <a:ext cx="77724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583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794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441"/>
            <a:ext cx="9142642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7"/>
          <p:cNvSpPr txBox="1">
            <a:spLocks noChangeArrowheads="1"/>
          </p:cNvSpPr>
          <p:nvPr userDrawn="1"/>
        </p:nvSpPr>
        <p:spPr bwMode="auto">
          <a:xfrm>
            <a:off x="5926767" y="5127302"/>
            <a:ext cx="923088" cy="377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/>
          <a:p>
            <a:pPr defTabSz="914179" fontAlgn="base">
              <a:spcBef>
                <a:spcPct val="0"/>
              </a:spcBef>
              <a:spcAft>
                <a:spcPct val="0"/>
              </a:spcAft>
            </a:pPr>
            <a:endParaRPr lang="ru-RU" altLang="ru-RU" dirty="0" smtClean="0">
              <a:solidFill>
                <a:prstClr val="black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5" y="1606871"/>
            <a:ext cx="7320689" cy="4829253"/>
          </a:xfrm>
        </p:spPr>
        <p:txBody>
          <a:bodyPr/>
          <a:lstStyle>
            <a:lvl1pPr marL="318641" indent="0">
              <a:buFontTx/>
              <a:buNone/>
              <a:defRPr b="1">
                <a:latin typeface="+mj-lt"/>
              </a:defRPr>
            </a:lvl1pPr>
            <a:lvl2pPr marL="315858" indent="2783">
              <a:defRPr>
                <a:latin typeface="+mj-lt"/>
              </a:defRPr>
            </a:lvl2pPr>
            <a:lvl3pPr marL="551012" indent="-228197">
              <a:tabLst/>
              <a:defRPr>
                <a:latin typeface="+mj-lt"/>
              </a:defRPr>
            </a:lvl3pPr>
            <a:lvl4pPr marL="0" indent="315858">
              <a:lnSpc>
                <a:spcPts val="1578"/>
              </a:lnSpc>
              <a:spcBef>
                <a:spcPts val="351"/>
              </a:spcBef>
              <a:defRPr>
                <a:latin typeface="+mj-lt"/>
              </a:defRPr>
            </a:lvl4pPr>
            <a:lvl5pPr>
              <a:lnSpc>
                <a:spcPts val="1578"/>
              </a:lnSpc>
              <a:spcBef>
                <a:spcPts val="351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22635" y="501069"/>
            <a:ext cx="7337192" cy="1105803"/>
          </a:xfrm>
        </p:spPr>
        <p:txBody>
          <a:bodyPr/>
          <a:lstStyle>
            <a:lvl1pPr marL="0" marR="0" indent="0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FB146-D43E-4152-985C-C50535D8087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5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643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5" y="1606871"/>
            <a:ext cx="7320689" cy="4829253"/>
          </a:xfrm>
        </p:spPr>
        <p:txBody>
          <a:bodyPr/>
          <a:lstStyle>
            <a:lvl1pPr marL="318641" indent="0">
              <a:buFontTx/>
              <a:buNone/>
              <a:defRPr b="1">
                <a:latin typeface="+mj-lt"/>
              </a:defRPr>
            </a:lvl1pPr>
            <a:lvl2pPr marL="318641" indent="0">
              <a:defRPr>
                <a:latin typeface="+mj-lt"/>
              </a:defRPr>
            </a:lvl2pPr>
            <a:lvl3pPr marL="551012" indent="-228197">
              <a:defRPr>
                <a:latin typeface="+mj-lt"/>
              </a:defRPr>
            </a:lvl3pPr>
            <a:lvl4pPr marL="0" indent="315858">
              <a:defRPr>
                <a:latin typeface="+mj-lt"/>
              </a:defRPr>
            </a:lvl4pPr>
            <a:lvl5pPr marL="1257865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21926" y="501069"/>
            <a:ext cx="7337901" cy="1105803"/>
          </a:xfrm>
        </p:spPr>
        <p:txBody>
          <a:bodyPr/>
          <a:lstStyle>
            <a:lvl1pPr marL="0" marR="0" indent="0" defTabSz="91423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F5B1F-2505-47FD-995D-66A4522D2BF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29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643" cy="685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1012506"/>
            <a:ext cx="7320689" cy="202463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5" y="3429720"/>
            <a:ext cx="7320689" cy="300640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1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9DF13-D659-4360-8DE1-3975A43AD7C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36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441"/>
            <a:ext cx="9142642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501068"/>
            <a:ext cx="733719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5" y="1606871"/>
            <a:ext cx="3620764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29" y="1606871"/>
            <a:ext cx="3644897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F903F-0634-45F4-BCE3-6EFD96BA5CB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9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4" y="501067"/>
            <a:ext cx="7864166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4" y="1606871"/>
            <a:ext cx="3674753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4" y="2174876"/>
            <a:ext cx="3674753" cy="42612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1" y="1606871"/>
            <a:ext cx="3587825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19" indent="0">
              <a:buNone/>
              <a:defRPr sz="2000" b="1"/>
            </a:lvl2pPr>
            <a:lvl3pPr marL="914239" indent="0">
              <a:buNone/>
              <a:defRPr sz="1800" b="1"/>
            </a:lvl3pPr>
            <a:lvl4pPr marL="1371358" indent="0">
              <a:buNone/>
              <a:defRPr sz="1600" b="1"/>
            </a:lvl4pPr>
            <a:lvl5pPr marL="1828477" indent="0">
              <a:buNone/>
              <a:defRPr sz="1600" b="1"/>
            </a:lvl5pPr>
            <a:lvl6pPr marL="2285596" indent="0">
              <a:buNone/>
              <a:defRPr sz="1600" b="1"/>
            </a:lvl6pPr>
            <a:lvl7pPr marL="2742716" indent="0">
              <a:buNone/>
              <a:defRPr sz="1600" b="1"/>
            </a:lvl7pPr>
            <a:lvl8pPr marL="3199835" indent="0">
              <a:buNone/>
              <a:defRPr sz="1600" b="1"/>
            </a:lvl8pPr>
            <a:lvl9pPr marL="365695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1" y="2188098"/>
            <a:ext cx="3587825" cy="42480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FA469-5AF0-4FCD-8965-8D1D58241515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524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" y="1441"/>
            <a:ext cx="9142642" cy="685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501068"/>
            <a:ext cx="7864166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BAF01-7FC7-41B6-B059-2CF59CF582B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91048" y="5873144"/>
            <a:ext cx="567428" cy="652251"/>
          </a:xfrm>
        </p:spPr>
        <p:txBody>
          <a:bodyPr/>
          <a:lstStyle>
            <a:lvl1pPr algn="ctr">
              <a:defRPr sz="24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BC20D110-F81D-4F79-A857-0843E7976365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94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D41C5-F46E-4E81-AC11-C52238E12A1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0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19" indent="0">
              <a:buNone/>
              <a:defRPr sz="2800"/>
            </a:lvl2pPr>
            <a:lvl3pPr marL="914239" indent="0">
              <a:buNone/>
              <a:defRPr sz="2400"/>
            </a:lvl3pPr>
            <a:lvl4pPr marL="1371358" indent="0">
              <a:buNone/>
              <a:defRPr sz="2000"/>
            </a:lvl4pPr>
            <a:lvl5pPr marL="1828477" indent="0">
              <a:buNone/>
              <a:defRPr sz="2000"/>
            </a:lvl5pPr>
            <a:lvl6pPr marL="2285596" indent="0">
              <a:buNone/>
              <a:defRPr sz="2000"/>
            </a:lvl6pPr>
            <a:lvl7pPr marL="2742716" indent="0">
              <a:buNone/>
              <a:defRPr sz="2000"/>
            </a:lvl7pPr>
            <a:lvl8pPr marL="3199835" indent="0">
              <a:buNone/>
              <a:defRPr sz="2000"/>
            </a:lvl8pPr>
            <a:lvl9pPr marL="3656954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19" indent="0">
              <a:buNone/>
              <a:defRPr sz="1200"/>
            </a:lvl2pPr>
            <a:lvl3pPr marL="914239" indent="0">
              <a:buNone/>
              <a:defRPr sz="1000"/>
            </a:lvl3pPr>
            <a:lvl4pPr marL="1371358" indent="0">
              <a:buNone/>
              <a:defRPr sz="900"/>
            </a:lvl4pPr>
            <a:lvl5pPr marL="1828477" indent="0">
              <a:buNone/>
              <a:defRPr sz="900"/>
            </a:lvl5pPr>
            <a:lvl6pPr marL="2285596" indent="0">
              <a:buNone/>
              <a:defRPr sz="900"/>
            </a:lvl6pPr>
            <a:lvl7pPr marL="2742716" indent="0">
              <a:buNone/>
              <a:defRPr sz="900"/>
            </a:lvl7pPr>
            <a:lvl8pPr marL="3199835" indent="0">
              <a:buNone/>
              <a:defRPr sz="900"/>
            </a:lvl8pPr>
            <a:lvl9pPr marL="365695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F4EA0-E913-4752-B1EE-492AA91F65B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40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8EACC-DEE2-4F12-8787-A551E645374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04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0" y="303213"/>
            <a:ext cx="2405063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F0D99-DD0E-4EA6-9BF0-AC2C256DBC7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15847" y="489549"/>
            <a:ext cx="7343979" cy="111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15847" y="1599673"/>
            <a:ext cx="7343979" cy="483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472" y="6356933"/>
            <a:ext cx="2133962" cy="364281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 defTabSz="91423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3567" y="6356933"/>
            <a:ext cx="2896867" cy="364281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 defTabSz="91423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1" y="6041606"/>
            <a:ext cx="620370" cy="632094"/>
          </a:xfrm>
          <a:prstGeom prst="rect">
            <a:avLst/>
          </a:prstGeom>
        </p:spPr>
        <p:txBody>
          <a:bodyPr vert="horz" lIns="91424" tIns="45712" rIns="91424" bIns="45712" rtlCol="0" anchor="ctr">
            <a:normAutofit/>
          </a:bodyPr>
          <a:lstStyle>
            <a:lvl1pPr algn="ctr" defTabSz="914239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95152214-9D81-4B90-8DEE-A605EF29740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45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hdr="0" ftr="0" dt="0"/>
  <p:txStyles>
    <p:titleStyle>
      <a:lvl1pPr algn="l" defTabSz="914179" rtl="0" eaLnBrk="0" fontAlgn="base" hangingPunct="0">
        <a:lnSpc>
          <a:spcPts val="4558"/>
        </a:lnSpc>
        <a:spcBef>
          <a:spcPct val="0"/>
        </a:spcBef>
        <a:spcAft>
          <a:spcPct val="0"/>
        </a:spcAft>
        <a:defRPr sz="37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14179" rtl="0" eaLnBrk="0" fontAlgn="base" hangingPunct="0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2pPr>
      <a:lvl3pPr algn="l" defTabSz="914179" rtl="0" eaLnBrk="0" fontAlgn="base" hangingPunct="0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3pPr>
      <a:lvl4pPr algn="l" defTabSz="914179" rtl="0" eaLnBrk="0" fontAlgn="base" hangingPunct="0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4pPr>
      <a:lvl5pPr algn="l" defTabSz="914179" rtl="0" eaLnBrk="0" fontAlgn="base" hangingPunct="0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5pPr>
      <a:lvl6pPr marL="400736" algn="l" defTabSz="914179" rtl="0" fontAlgn="base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6pPr>
      <a:lvl7pPr marL="801472" algn="l" defTabSz="914179" rtl="0" fontAlgn="base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7pPr>
      <a:lvl8pPr marL="1202207" algn="l" defTabSz="914179" rtl="0" fontAlgn="base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8pPr>
      <a:lvl9pPr marL="1602943" algn="l" defTabSz="914179" rtl="0" fontAlgn="base">
        <a:lnSpc>
          <a:spcPts val="4558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Calibri" pitchFamily="34" charset="0"/>
        </a:defRPr>
      </a:lvl9pPr>
    </p:titleStyle>
    <p:bodyStyle>
      <a:lvl1pPr marL="318641" algn="l" defTabSz="914179" rtl="0" eaLnBrk="0" fontAlgn="base" hangingPunct="0">
        <a:spcBef>
          <a:spcPct val="20000"/>
        </a:spcBef>
        <a:spcAft>
          <a:spcPct val="0"/>
        </a:spcAft>
        <a:buFont typeface="+mj-lt"/>
        <a:defRPr sz="3200" kern="1200">
          <a:solidFill>
            <a:srgbClr val="005AA9"/>
          </a:solidFill>
          <a:latin typeface="+mj-lt"/>
          <a:ea typeface="+mn-ea"/>
          <a:cs typeface="+mn-cs"/>
        </a:defRPr>
      </a:lvl1pPr>
      <a:lvl2pPr marL="318641" algn="l" defTabSz="914179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100" kern="1200">
          <a:solidFill>
            <a:srgbClr val="504F53"/>
          </a:solidFill>
          <a:latin typeface="+mj-lt"/>
          <a:ea typeface="+mn-ea"/>
          <a:cs typeface="+mn-cs"/>
        </a:defRPr>
      </a:lvl2pPr>
      <a:lvl3pPr marL="624759" indent="-228197" algn="l" defTabSz="91417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100" kern="1200">
          <a:solidFill>
            <a:srgbClr val="504F53"/>
          </a:solidFill>
          <a:latin typeface="+mj-lt"/>
          <a:ea typeface="+mn-ea"/>
          <a:cs typeface="+mn-cs"/>
        </a:defRPr>
      </a:lvl3pPr>
      <a:lvl4pPr indent="315858" algn="just" defTabSz="914179" rtl="0" eaLnBrk="0" fontAlgn="base" hangingPunct="0">
        <a:lnSpc>
          <a:spcPts val="1578"/>
        </a:lnSpc>
        <a:spcBef>
          <a:spcPts val="351"/>
        </a:spcBef>
        <a:spcAft>
          <a:spcPct val="0"/>
        </a:spcAft>
        <a:buFont typeface="Arial" pitchFamily="34" charset="0"/>
        <a:defRPr sz="1400" kern="1200">
          <a:solidFill>
            <a:srgbClr val="504F53"/>
          </a:solidFill>
          <a:latin typeface="+mj-lt"/>
          <a:ea typeface="+mn-ea"/>
          <a:cs typeface="+mn-cs"/>
        </a:defRPr>
      </a:lvl4pPr>
      <a:lvl5pPr marL="1257865" algn="l" defTabSz="914179" rtl="0" eaLnBrk="0" fontAlgn="base" hangingPunct="0">
        <a:lnSpc>
          <a:spcPts val="1578"/>
        </a:lnSpc>
        <a:spcBef>
          <a:spcPts val="351"/>
        </a:spcBef>
        <a:spcAft>
          <a:spcPct val="0"/>
        </a:spcAft>
        <a:buFont typeface="Arial" pitchFamily="34" charset="0"/>
        <a:defRPr sz="1200" kern="1200">
          <a:solidFill>
            <a:srgbClr val="8D8C90"/>
          </a:solidFill>
          <a:latin typeface="+mj-lt"/>
          <a:ea typeface="+mn-ea"/>
          <a:cs typeface="+mn-cs"/>
        </a:defRPr>
      </a:lvl5pPr>
      <a:lvl6pPr marL="2514156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7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95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14" indent="-228560" algn="l" defTabSz="91423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39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58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77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9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16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35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54" algn="l" defTabSz="91423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2635" y="501069"/>
            <a:ext cx="7337192" cy="5520219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«Фирма –ОДНОДНЕВКА»</a:t>
            </a:r>
            <a:br>
              <a:rPr lang="ru-RU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</a:br>
            <a:r>
              <a:rPr lang="ru-RU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</a:b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- для чего нужна;</a:t>
            </a:r>
            <a:b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</a:b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</a:b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- последствия работы.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1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7418" y="357166"/>
            <a:ext cx="6572296" cy="12858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«Фирма-ОДНОДНЕВКА»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деньг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2786058"/>
            <a:ext cx="4143404" cy="228601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8" name="Рисунок 7" descr="ответственност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2786058"/>
            <a:ext cx="4046510" cy="22860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9" name="Стрелка вниз 8"/>
          <p:cNvSpPr/>
          <p:nvPr/>
        </p:nvSpPr>
        <p:spPr>
          <a:xfrm>
            <a:off x="1928794" y="1714488"/>
            <a:ext cx="1643074" cy="100013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6072198" y="1714488"/>
            <a:ext cx="1643074" cy="97840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6314" y="5214950"/>
            <a:ext cx="4071966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ОТВЕТСТВЕННОСТЬ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5720" y="5214950"/>
            <a:ext cx="4143404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НАЛИЧНЫЕ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738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85918" y="214290"/>
            <a:ext cx="5643602" cy="5000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ОТВЕТСТВЕННОСТЬ</a:t>
            </a:r>
            <a:endParaRPr lang="ru-RU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000108"/>
            <a:ext cx="785818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Государственный контракт на ремонт автодороги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000240"/>
            <a:ext cx="278608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Добросовестный подрядчик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214942" y="1928802"/>
            <a:ext cx="3357586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Подрядчик «фирма-ОДНОДНЕВКА»</a:t>
            </a:r>
            <a:endParaRPr lang="ru-RU" dirty="0"/>
          </a:p>
        </p:txBody>
      </p:sp>
      <p:pic>
        <p:nvPicPr>
          <p:cNvPr id="8" name="Рисунок 7" descr="ремон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8860" y="2714620"/>
            <a:ext cx="3857652" cy="1571636"/>
          </a:xfrm>
          <a:prstGeom prst="rect">
            <a:avLst/>
          </a:prstGeom>
        </p:spPr>
      </p:pic>
      <p:sp>
        <p:nvSpPr>
          <p:cNvPr id="14" name="Двойная стрелка влево/вверх 13"/>
          <p:cNvSpPr/>
          <p:nvPr/>
        </p:nvSpPr>
        <p:spPr>
          <a:xfrm>
            <a:off x="6357950" y="2571744"/>
            <a:ext cx="1143008" cy="1071570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Двойная стрелка влево/вверх 14"/>
          <p:cNvSpPr/>
          <p:nvPr/>
        </p:nvSpPr>
        <p:spPr>
          <a:xfrm rot="5400000">
            <a:off x="1285852" y="2643182"/>
            <a:ext cx="1143008" cy="100013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071670" y="4501373"/>
            <a:ext cx="4643470" cy="50006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Гарантийные обязательства</a:t>
            </a:r>
            <a:endParaRPr lang="ru-RU" sz="2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Рисунок 16" descr="дорог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5286388"/>
            <a:ext cx="3286148" cy="1214446"/>
          </a:xfrm>
          <a:prstGeom prst="rect">
            <a:avLst/>
          </a:prstGeom>
        </p:spPr>
      </p:pic>
      <p:pic>
        <p:nvPicPr>
          <p:cNvPr id="18" name="Рисунок 17" descr="дорога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5286388"/>
            <a:ext cx="3143240" cy="126205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41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00298" y="428604"/>
            <a:ext cx="4143404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НАЛИЧНЫЕ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000240"/>
            <a:ext cx="3000396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 З Я Т К А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4857760"/>
            <a:ext cx="3000396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О Т К А Т</a:t>
            </a:r>
            <a:endParaRPr lang="ru-RU" sz="3600" dirty="0"/>
          </a:p>
        </p:txBody>
      </p:sp>
      <p:pic>
        <p:nvPicPr>
          <p:cNvPr id="9" name="Рисунок 8" descr="взят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1214422"/>
            <a:ext cx="3571900" cy="2255059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>
            <a:off x="3857620" y="1714488"/>
            <a:ext cx="928694" cy="1143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857620" y="4643446"/>
            <a:ext cx="857256" cy="1071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 descr="отка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4000504"/>
            <a:ext cx="3598923" cy="2214578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7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4000504"/>
            <a:ext cx="1857388" cy="10001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ЛИЧНОЕ ОБОГАЩЕНИЕ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214422"/>
            <a:ext cx="3000396" cy="57150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ЗАРПЛАТА В КОНВЕРТЕ</a:t>
            </a:r>
            <a:endParaRPr lang="ru-RU" sz="2000" dirty="0"/>
          </a:p>
        </p:txBody>
      </p:sp>
      <p:pic>
        <p:nvPicPr>
          <p:cNvPr id="6" name="Рисунок 5" descr="зарпла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428604"/>
            <a:ext cx="3245294" cy="2271706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3929058" y="928670"/>
            <a:ext cx="928694" cy="1143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 descr="авт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3306" y="2857496"/>
            <a:ext cx="2500330" cy="1514468"/>
          </a:xfrm>
          <a:prstGeom prst="rect">
            <a:avLst/>
          </a:prstGeom>
        </p:spPr>
      </p:pic>
      <p:pic>
        <p:nvPicPr>
          <p:cNvPr id="9" name="Рисунок 8" descr="дом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950" y="3571876"/>
            <a:ext cx="2500298" cy="1928826"/>
          </a:xfrm>
          <a:prstGeom prst="rect">
            <a:avLst/>
          </a:prstGeom>
        </p:spPr>
      </p:pic>
      <p:pic>
        <p:nvPicPr>
          <p:cNvPr id="10" name="Рисунок 9" descr="яхта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43306" y="4572008"/>
            <a:ext cx="2500330" cy="1557368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2643174" y="4071942"/>
            <a:ext cx="928694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09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7920880" cy="6103069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848872" cy="6264696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91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776863" cy="6264696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115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776864" cy="6264696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46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656"/>
            <a:ext cx="7776864" cy="6264696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89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848872" cy="6264695"/>
          </a:xfrm>
        </p:spPr>
      </p:pic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2635" y="692697"/>
            <a:ext cx="7320689" cy="5743428"/>
          </a:xfrm>
        </p:spPr>
        <p:txBody>
          <a:bodyPr/>
          <a:lstStyle/>
          <a:p>
            <a:pPr algn="ctr"/>
            <a:endParaRPr lang="ru-RU" sz="6000" dirty="0" smtClean="0"/>
          </a:p>
          <a:p>
            <a:pPr algn="ctr"/>
            <a:r>
              <a:rPr lang="ru-RU" sz="6000" dirty="0" smtClean="0"/>
              <a:t>КТО </a:t>
            </a:r>
            <a:r>
              <a:rPr lang="ru-RU" sz="6000" dirty="0"/>
              <a:t>ТАКОЙ НОМИНАЛЬНЫЙ </a:t>
            </a:r>
            <a:r>
              <a:rPr lang="ru-RU" sz="6000" dirty="0" smtClean="0"/>
              <a:t>ДИРЕКТОР?</a:t>
            </a:r>
            <a:endParaRPr lang="ru-RU" sz="6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84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pbs.twimg.com/media/Cbae7f1W4AANF_i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7" y="552450"/>
            <a:ext cx="4314825" cy="575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5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http://i072.radikal.ru/1510/72/e42715fd4887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620688"/>
            <a:ext cx="7704857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01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e1.ru/news/images/new1/421/461/images/aKXe8ErEZrA(1)_632x363.jp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548680"/>
            <a:ext cx="7632848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00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2635" y="548681"/>
            <a:ext cx="7320689" cy="5887444"/>
          </a:xfrm>
        </p:spPr>
        <p:txBody>
          <a:bodyPr/>
          <a:lstStyle/>
          <a:p>
            <a:pPr algn="ctr"/>
            <a:endParaRPr lang="ru-RU" sz="7200" dirty="0" smtClean="0"/>
          </a:p>
          <a:p>
            <a:pPr algn="ctr"/>
            <a:r>
              <a:rPr lang="ru-RU" sz="6000" dirty="0" smtClean="0"/>
              <a:t>КАКАЯ ОТВЕТСТВЕННОСТЬ?</a:t>
            </a:r>
            <a:endParaRPr lang="ru-RU" sz="6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65" t="24482" r="12798" b="21992"/>
          <a:stretch/>
        </p:blipFill>
        <p:spPr bwMode="auto">
          <a:xfrm>
            <a:off x="611560" y="476672"/>
            <a:ext cx="7848872" cy="5976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49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757" t="21523" r="29942" b="19639"/>
          <a:stretch/>
        </p:blipFill>
        <p:spPr bwMode="auto">
          <a:xfrm>
            <a:off x="1331640" y="332656"/>
            <a:ext cx="6408712" cy="62646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74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s0.rbk.ru/v6_top_pics/media/img/7/65/754598875737657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628" y="980728"/>
            <a:ext cx="5634508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15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2635" y="332657"/>
            <a:ext cx="7320689" cy="6103468"/>
          </a:xfrm>
        </p:spPr>
        <p:txBody>
          <a:bodyPr/>
          <a:lstStyle/>
          <a:p>
            <a:pPr algn="ctr"/>
            <a:endParaRPr lang="ru-RU" sz="9600" dirty="0" smtClean="0"/>
          </a:p>
          <a:p>
            <a:pPr algn="ctr"/>
            <a:r>
              <a:rPr lang="ru-RU" sz="9600" dirty="0" smtClean="0"/>
              <a:t>СПАСИБО ЗА ВНИМАНИЕ</a:t>
            </a:r>
            <a:endParaRPr lang="ru-RU" sz="9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CFB146-D43E-4152-985C-C50535D8087A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2330</TotalTime>
  <Words>702</Words>
  <Application>Microsoft Office PowerPoint</Application>
  <PresentationFormat>Экран (4:3)</PresentationFormat>
  <Paragraphs>109</Paragraphs>
  <Slides>20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Present_FNS2012_A4</vt:lpstr>
      <vt:lpstr>«Фирма –ОДНОДНЕВКА»  - для чего нужна;  - последствия работы.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Акименко Дарья Витальевна</dc:creator>
  <cp:lastModifiedBy>Белоусов Алексей Сергеевич</cp:lastModifiedBy>
  <cp:revision>242</cp:revision>
  <cp:lastPrinted>2018-11-07T09:59:29Z</cp:lastPrinted>
  <dcterms:created xsi:type="dcterms:W3CDTF">2018-08-02T06:04:33Z</dcterms:created>
  <dcterms:modified xsi:type="dcterms:W3CDTF">2020-10-23T08:35:27Z</dcterms:modified>
</cp:coreProperties>
</file>