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3"/>
  </p:notesMasterIdLst>
  <p:sldIdLst>
    <p:sldId id="258" r:id="rId2"/>
    <p:sldId id="259" r:id="rId3"/>
    <p:sldId id="260" r:id="rId4"/>
    <p:sldId id="261" r:id="rId5"/>
    <p:sldId id="262" r:id="rId6"/>
    <p:sldId id="263" r:id="rId7"/>
    <p:sldId id="265" r:id="rId8"/>
    <p:sldId id="266" r:id="rId9"/>
    <p:sldId id="267" r:id="rId10"/>
    <p:sldId id="269" r:id="rId11"/>
    <p:sldId id="271" r:id="rId12"/>
  </p:sldIdLst>
  <p:sldSz cx="9144000" cy="5143500" type="screen16x9"/>
  <p:notesSz cx="6858000" cy="9144000"/>
  <p:embeddedFontLst>
    <p:embeddedFont>
      <p:font typeface="Cambria" panose="02040503050406030204" pitchFamily="18" charset="0"/>
      <p:regular r:id="rId14"/>
      <p:bold r:id="rId15"/>
      <p:italic r:id="rId16"/>
      <p:boldItalic r:id="rId17"/>
    </p:embeddedFont>
    <p:embeddedFont>
      <p:font typeface="Roboto" panose="020B0604020202020204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0CE4EFDD-9313-4CBE-BE94-2D58A6D60B21}">
  <a:tblStyle styleId="{0CE4EFDD-9313-4CBE-BE94-2D58A6D60B21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56A566B-9048-4C56-A66B-289F21DE8CA0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6" d="100"/>
          <a:sy n="126" d="100"/>
        </p:scale>
        <p:origin x="360" y="-23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3925556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Shape 1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Shape 1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Shape 2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Shape 2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Shape 29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Shape 2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32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Shape 3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Shape 34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Shape 3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Shape 3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Shape 3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Shape 39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Shape 4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Shape 43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Shape 4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тандартный слайд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hape 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51050" y="4731200"/>
            <a:ext cx="1053426" cy="18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Shape 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42888" y="4764937"/>
            <a:ext cx="651650" cy="12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Shape 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74400" y="4746763"/>
            <a:ext cx="509300" cy="157465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235500" y="160775"/>
            <a:ext cx="8596800" cy="516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1800"/>
              <a:buFont typeface="Roboto"/>
              <a:buNone/>
              <a:defRPr sz="1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пикеры">
  <p:cSld name="TITLE_AND_BODY_3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Shape 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51050" y="4731200"/>
            <a:ext cx="1053426" cy="18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Shape 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42888" y="4764937"/>
            <a:ext cx="651650" cy="12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Shape 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74400" y="4746763"/>
            <a:ext cx="509300" cy="157465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235500" y="160775"/>
            <a:ext cx="8596800" cy="516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1800"/>
              <a:buFont typeface="Roboto"/>
              <a:buNone/>
              <a:defRPr sz="1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1" name="Shape 31"/>
          <p:cNvSpPr txBox="1"/>
          <p:nvPr/>
        </p:nvSpPr>
        <p:spPr>
          <a:xfrm>
            <a:off x="284742" y="2541075"/>
            <a:ext cx="1897800" cy="3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Имя Фамилия</a:t>
            </a:r>
            <a:endParaRPr sz="1200" b="1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" name="Shape 32"/>
          <p:cNvSpPr txBox="1"/>
          <p:nvPr/>
        </p:nvSpPr>
        <p:spPr>
          <a:xfrm>
            <a:off x="284750" y="3038627"/>
            <a:ext cx="1764600" cy="5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Должность, компания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3" name="Shape 33"/>
          <p:cNvCxnSpPr/>
          <p:nvPr/>
        </p:nvCxnSpPr>
        <p:spPr>
          <a:xfrm>
            <a:off x="370375" y="2410317"/>
            <a:ext cx="1658100" cy="0"/>
          </a:xfrm>
          <a:prstGeom prst="straightConnector1">
            <a:avLst/>
          </a:prstGeom>
          <a:noFill/>
          <a:ln w="28575" cap="flat" cmpd="sng">
            <a:solidFill>
              <a:srgbClr val="FED14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" name="Shape 34"/>
          <p:cNvCxnSpPr/>
          <p:nvPr/>
        </p:nvCxnSpPr>
        <p:spPr>
          <a:xfrm>
            <a:off x="370375" y="4370542"/>
            <a:ext cx="1658100" cy="0"/>
          </a:xfrm>
          <a:prstGeom prst="straightConnector1">
            <a:avLst/>
          </a:prstGeom>
          <a:noFill/>
          <a:ln w="9525" cap="flat" cmpd="sng">
            <a:solidFill>
              <a:srgbClr val="FED14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5" name="Shape 35"/>
          <p:cNvSpPr txBox="1"/>
          <p:nvPr/>
        </p:nvSpPr>
        <p:spPr>
          <a:xfrm>
            <a:off x="38850" y="3897150"/>
            <a:ext cx="2360100" cy="5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190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700"/>
              <a:buFont typeface="Roboto"/>
              <a:buChar char="—"/>
            </a:pPr>
            <a:r>
              <a:rPr lang="en" sz="7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Сфера деятельности</a:t>
            </a:r>
            <a:endParaRPr sz="7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190500" rtl="0"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700"/>
              <a:buFont typeface="Roboto"/>
              <a:buChar char="—"/>
            </a:pPr>
            <a:r>
              <a:rPr lang="en" sz="7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Сфера деятельности</a:t>
            </a:r>
            <a:endParaRPr sz="700">
              <a:solidFill>
                <a:srgbClr val="5F747A"/>
              </a:solidFill>
            </a:endParaRPr>
          </a:p>
        </p:txBody>
      </p:sp>
      <p:sp>
        <p:nvSpPr>
          <p:cNvPr id="36" name="Shape 36"/>
          <p:cNvSpPr txBox="1"/>
          <p:nvPr/>
        </p:nvSpPr>
        <p:spPr>
          <a:xfrm>
            <a:off x="3090022" y="3866839"/>
            <a:ext cx="23601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190500" rtl="0"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700"/>
              <a:buFont typeface="Roboto"/>
              <a:buChar char="—"/>
            </a:pPr>
            <a:r>
              <a:rPr lang="en" sz="7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Сфера деятельности</a:t>
            </a:r>
            <a:endParaRPr sz="7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190500" rtl="0"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700"/>
              <a:buFont typeface="Roboto"/>
              <a:buChar char="—"/>
            </a:pPr>
            <a:r>
              <a:rPr lang="en" sz="7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Сфера деятельности</a:t>
            </a:r>
            <a:endParaRPr sz="700">
              <a:solidFill>
                <a:srgbClr val="5F747A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" name="Shape 37"/>
          <p:cNvSpPr txBox="1"/>
          <p:nvPr/>
        </p:nvSpPr>
        <p:spPr>
          <a:xfrm>
            <a:off x="3338727" y="2541075"/>
            <a:ext cx="1764600" cy="3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Имя Фамилия</a:t>
            </a:r>
            <a:endParaRPr sz="1200" b="1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" name="Shape 38"/>
          <p:cNvSpPr txBox="1"/>
          <p:nvPr/>
        </p:nvSpPr>
        <p:spPr>
          <a:xfrm>
            <a:off x="3368075" y="2870175"/>
            <a:ext cx="1863900" cy="97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Должность, компания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" name="Shape 39"/>
          <p:cNvSpPr txBox="1"/>
          <p:nvPr/>
        </p:nvSpPr>
        <p:spPr>
          <a:xfrm>
            <a:off x="6325454" y="3866842"/>
            <a:ext cx="23601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190500" rtl="0"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700"/>
              <a:buFont typeface="Roboto"/>
              <a:buChar char="—"/>
            </a:pPr>
            <a:r>
              <a:rPr lang="en" sz="7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Сфера деятельности</a:t>
            </a:r>
            <a:endParaRPr sz="7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190500" rtl="0"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700"/>
              <a:buFont typeface="Roboto"/>
              <a:buChar char="—"/>
            </a:pPr>
            <a:r>
              <a:rPr lang="en" sz="7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Сфера деятельности</a:t>
            </a:r>
            <a:endParaRPr sz="700">
              <a:solidFill>
                <a:srgbClr val="5F747A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" name="Shape 40"/>
          <p:cNvSpPr txBox="1"/>
          <p:nvPr/>
        </p:nvSpPr>
        <p:spPr>
          <a:xfrm>
            <a:off x="6555450" y="2736675"/>
            <a:ext cx="1995900" cy="18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Имя Фамилия</a:t>
            </a:r>
            <a:endParaRPr sz="1200" b="1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" name="Shape 41"/>
          <p:cNvSpPr txBox="1"/>
          <p:nvPr/>
        </p:nvSpPr>
        <p:spPr>
          <a:xfrm>
            <a:off x="6555450" y="3077300"/>
            <a:ext cx="1863900" cy="5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Должность, компания</a:t>
            </a:r>
            <a:endParaRPr sz="800">
              <a:solidFill>
                <a:srgbClr val="5F747A"/>
              </a:solidFill>
            </a:endParaRPr>
          </a:p>
        </p:txBody>
      </p:sp>
      <p:cxnSp>
        <p:nvCxnSpPr>
          <p:cNvPr id="42" name="Shape 42"/>
          <p:cNvCxnSpPr/>
          <p:nvPr/>
        </p:nvCxnSpPr>
        <p:spPr>
          <a:xfrm>
            <a:off x="3436370" y="2411917"/>
            <a:ext cx="1667400" cy="0"/>
          </a:xfrm>
          <a:prstGeom prst="straightConnector1">
            <a:avLst/>
          </a:prstGeom>
          <a:noFill/>
          <a:ln w="28575" cap="flat" cmpd="sng">
            <a:solidFill>
              <a:srgbClr val="D8382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3" name="Shape 43"/>
          <p:cNvCxnSpPr/>
          <p:nvPr/>
        </p:nvCxnSpPr>
        <p:spPr>
          <a:xfrm>
            <a:off x="6663142" y="2410325"/>
            <a:ext cx="1663500" cy="0"/>
          </a:xfrm>
          <a:prstGeom prst="straightConnector1">
            <a:avLst/>
          </a:prstGeom>
          <a:noFill/>
          <a:ln w="28575" cap="flat" cmpd="sng">
            <a:solidFill>
              <a:srgbClr val="79AE4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4" name="Shape 44"/>
          <p:cNvCxnSpPr/>
          <p:nvPr/>
        </p:nvCxnSpPr>
        <p:spPr>
          <a:xfrm>
            <a:off x="3436370" y="4372142"/>
            <a:ext cx="1667400" cy="0"/>
          </a:xfrm>
          <a:prstGeom prst="straightConnector1">
            <a:avLst/>
          </a:prstGeom>
          <a:noFill/>
          <a:ln w="9525" cap="flat" cmpd="sng">
            <a:solidFill>
              <a:srgbClr val="D8382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5" name="Shape 45"/>
          <p:cNvCxnSpPr/>
          <p:nvPr/>
        </p:nvCxnSpPr>
        <p:spPr>
          <a:xfrm>
            <a:off x="6663142" y="4370550"/>
            <a:ext cx="1663500" cy="0"/>
          </a:xfrm>
          <a:prstGeom prst="straightConnector1">
            <a:avLst/>
          </a:prstGeom>
          <a:noFill/>
          <a:ln w="9525" cap="flat" cmpd="sng">
            <a:solidFill>
              <a:srgbClr val="79AE4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тзывы">
  <p:cSld name="TITLE_AND_BODY_2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Shape 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51050" y="4731200"/>
            <a:ext cx="1053426" cy="18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Shape 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42888" y="4764937"/>
            <a:ext cx="651650" cy="12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Shape 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74400" y="4746763"/>
            <a:ext cx="509300" cy="157465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235500" y="160775"/>
            <a:ext cx="8133000" cy="516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1800"/>
              <a:buFont typeface="Roboto"/>
              <a:buNone/>
              <a:defRPr sz="1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1" name="Shape 51"/>
          <p:cNvSpPr txBox="1"/>
          <p:nvPr/>
        </p:nvSpPr>
        <p:spPr>
          <a:xfrm>
            <a:off x="1180475" y="3291632"/>
            <a:ext cx="2911200" cy="10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b="1">
                <a:solidFill>
                  <a:srgbClr val="F2F2F2"/>
                </a:solidFill>
                <a:latin typeface="Cambria"/>
                <a:ea typeface="Cambria"/>
                <a:cs typeface="Cambria"/>
                <a:sym typeface="Cambria"/>
              </a:rPr>
              <a:t>”</a:t>
            </a:r>
            <a:endParaRPr sz="7200" b="1">
              <a:solidFill>
                <a:srgbClr val="F2F2F2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52" name="Shape 52"/>
          <p:cNvSpPr txBox="1"/>
          <p:nvPr/>
        </p:nvSpPr>
        <p:spPr>
          <a:xfrm>
            <a:off x="1866275" y="2372390"/>
            <a:ext cx="3083700" cy="5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b="1">
                <a:solidFill>
                  <a:srgbClr val="F2F2F2"/>
                </a:solidFill>
                <a:latin typeface="Cambria"/>
                <a:ea typeface="Cambria"/>
                <a:cs typeface="Cambria"/>
                <a:sym typeface="Cambria"/>
              </a:rPr>
              <a:t>“</a:t>
            </a:r>
            <a:endParaRPr sz="7200" b="1">
              <a:solidFill>
                <a:srgbClr val="F2F2F2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cxnSp>
        <p:nvCxnSpPr>
          <p:cNvPr id="53" name="Shape 53"/>
          <p:cNvCxnSpPr/>
          <p:nvPr/>
        </p:nvCxnSpPr>
        <p:spPr>
          <a:xfrm>
            <a:off x="370375" y="1352180"/>
            <a:ext cx="3686700" cy="0"/>
          </a:xfrm>
          <a:prstGeom prst="straightConnector1">
            <a:avLst/>
          </a:prstGeom>
          <a:noFill/>
          <a:ln w="28575" cap="flat" cmpd="sng">
            <a:solidFill>
              <a:srgbClr val="FED14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4" name="Shape 54"/>
          <p:cNvCxnSpPr/>
          <p:nvPr/>
        </p:nvCxnSpPr>
        <p:spPr>
          <a:xfrm>
            <a:off x="4571925" y="1352180"/>
            <a:ext cx="3686700" cy="0"/>
          </a:xfrm>
          <a:prstGeom prst="straightConnector1">
            <a:avLst/>
          </a:prstGeom>
          <a:noFill/>
          <a:ln w="28575" cap="flat" cmpd="sng">
            <a:solidFill>
              <a:srgbClr val="79AE4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5" name="Shape 55"/>
          <p:cNvCxnSpPr/>
          <p:nvPr/>
        </p:nvCxnSpPr>
        <p:spPr>
          <a:xfrm>
            <a:off x="370375" y="4303923"/>
            <a:ext cx="3686700" cy="0"/>
          </a:xfrm>
          <a:prstGeom prst="straightConnector1">
            <a:avLst/>
          </a:prstGeom>
          <a:noFill/>
          <a:ln w="9525" cap="flat" cmpd="sng">
            <a:solidFill>
              <a:srgbClr val="FED14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6" name="Shape 56"/>
          <p:cNvCxnSpPr/>
          <p:nvPr/>
        </p:nvCxnSpPr>
        <p:spPr>
          <a:xfrm>
            <a:off x="4571925" y="4303923"/>
            <a:ext cx="3686700" cy="0"/>
          </a:xfrm>
          <a:prstGeom prst="straightConnector1">
            <a:avLst/>
          </a:prstGeom>
          <a:noFill/>
          <a:ln w="9525" cap="flat" cmpd="sng">
            <a:solidFill>
              <a:srgbClr val="79AE4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7" name="Shape 57"/>
          <p:cNvSpPr txBox="1">
            <a:spLocks noGrp="1"/>
          </p:cNvSpPr>
          <p:nvPr>
            <p:ph type="subTitle" idx="1"/>
          </p:nvPr>
        </p:nvSpPr>
        <p:spPr>
          <a:xfrm>
            <a:off x="2059475" y="1445125"/>
            <a:ext cx="1971000" cy="234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body" idx="2"/>
          </p:nvPr>
        </p:nvSpPr>
        <p:spPr>
          <a:xfrm>
            <a:off x="2059475" y="1862025"/>
            <a:ext cx="2053500" cy="231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●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279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○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279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■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279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●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279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○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279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■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279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●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279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○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2794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5F747A"/>
              </a:buClr>
              <a:buSzPts val="800"/>
              <a:buFont typeface="Roboto"/>
              <a:buChar char="■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body" idx="3"/>
          </p:nvPr>
        </p:nvSpPr>
        <p:spPr>
          <a:xfrm>
            <a:off x="2059475" y="2289575"/>
            <a:ext cx="2088300" cy="231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279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●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279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○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279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■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279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●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279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○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279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■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279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●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279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○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2794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5F747A"/>
              </a:buClr>
              <a:buSzPts val="800"/>
              <a:buFont typeface="Roboto"/>
              <a:buChar char="■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/>
          <p:nvPr/>
        </p:nvSpPr>
        <p:spPr>
          <a:xfrm>
            <a:off x="5374500" y="3291632"/>
            <a:ext cx="2911200" cy="10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b="1">
                <a:solidFill>
                  <a:srgbClr val="F2F2F2"/>
                </a:solidFill>
                <a:latin typeface="Cambria"/>
                <a:ea typeface="Cambria"/>
                <a:cs typeface="Cambria"/>
                <a:sym typeface="Cambria"/>
              </a:rPr>
              <a:t>”</a:t>
            </a:r>
            <a:endParaRPr sz="7200" b="1">
              <a:solidFill>
                <a:srgbClr val="F2F2F2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61" name="Shape 61"/>
          <p:cNvSpPr txBox="1"/>
          <p:nvPr/>
        </p:nvSpPr>
        <p:spPr>
          <a:xfrm>
            <a:off x="6060300" y="2372390"/>
            <a:ext cx="3083700" cy="5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b="1">
                <a:solidFill>
                  <a:srgbClr val="F2F2F2"/>
                </a:solidFill>
                <a:latin typeface="Cambria"/>
                <a:ea typeface="Cambria"/>
                <a:cs typeface="Cambria"/>
                <a:sym typeface="Cambria"/>
              </a:rPr>
              <a:t>“</a:t>
            </a:r>
            <a:endParaRPr sz="7200" b="1">
              <a:solidFill>
                <a:srgbClr val="F2F2F2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subTitle" idx="4"/>
          </p:nvPr>
        </p:nvSpPr>
        <p:spPr>
          <a:xfrm>
            <a:off x="6253500" y="1445125"/>
            <a:ext cx="1971000" cy="234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body" idx="5"/>
          </p:nvPr>
        </p:nvSpPr>
        <p:spPr>
          <a:xfrm>
            <a:off x="6253500" y="1862025"/>
            <a:ext cx="2053500" cy="231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279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●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279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○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279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■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279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●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279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○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279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■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279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●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279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○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2794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5F747A"/>
              </a:buClr>
              <a:buSzPts val="800"/>
              <a:buFont typeface="Roboto"/>
              <a:buChar char="■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6"/>
          </p:nvPr>
        </p:nvSpPr>
        <p:spPr>
          <a:xfrm>
            <a:off x="6253500" y="2289575"/>
            <a:ext cx="2088300" cy="231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279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●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279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○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279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■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279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●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279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○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279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■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279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●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279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○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2794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5F747A"/>
              </a:buClr>
              <a:buSzPts val="800"/>
              <a:buFont typeface="Roboto"/>
              <a:buChar char="■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раектории">
  <p:cSld name="TITLE_AND_BODY_1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Shape 6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51050" y="4731200"/>
            <a:ext cx="1053426" cy="18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Shape 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42888" y="4764937"/>
            <a:ext cx="651650" cy="12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Shape 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74400" y="4746763"/>
            <a:ext cx="509300" cy="15746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9" name="Shape 69"/>
          <p:cNvCxnSpPr/>
          <p:nvPr/>
        </p:nvCxnSpPr>
        <p:spPr>
          <a:xfrm>
            <a:off x="370375" y="1718475"/>
            <a:ext cx="2959800" cy="0"/>
          </a:xfrm>
          <a:prstGeom prst="straightConnector1">
            <a:avLst/>
          </a:prstGeom>
          <a:noFill/>
          <a:ln w="28575" cap="flat" cmpd="sng">
            <a:solidFill>
              <a:srgbClr val="FED14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0" name="Shape 70"/>
          <p:cNvCxnSpPr/>
          <p:nvPr/>
        </p:nvCxnSpPr>
        <p:spPr>
          <a:xfrm>
            <a:off x="370375" y="3443950"/>
            <a:ext cx="2959800" cy="0"/>
          </a:xfrm>
          <a:prstGeom prst="straightConnector1">
            <a:avLst/>
          </a:prstGeom>
          <a:noFill/>
          <a:ln w="9525" cap="flat" cmpd="sng">
            <a:solidFill>
              <a:srgbClr val="FED14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1" name="Shape 71"/>
          <p:cNvCxnSpPr/>
          <p:nvPr/>
        </p:nvCxnSpPr>
        <p:spPr>
          <a:xfrm>
            <a:off x="3849893" y="1718475"/>
            <a:ext cx="3446700" cy="0"/>
          </a:xfrm>
          <a:prstGeom prst="straightConnector1">
            <a:avLst/>
          </a:prstGeom>
          <a:noFill/>
          <a:ln w="28575" cap="flat" cmpd="sng">
            <a:solidFill>
              <a:srgbClr val="F37B4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2" name="Shape 72"/>
          <p:cNvCxnSpPr/>
          <p:nvPr/>
        </p:nvCxnSpPr>
        <p:spPr>
          <a:xfrm>
            <a:off x="3849893" y="3443950"/>
            <a:ext cx="3446700" cy="0"/>
          </a:xfrm>
          <a:prstGeom prst="straightConnector1">
            <a:avLst/>
          </a:prstGeom>
          <a:noFill/>
          <a:ln w="9525" cap="flat" cmpd="sng">
            <a:solidFill>
              <a:srgbClr val="F37B4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3" name="Shape 73"/>
          <p:cNvSpPr txBox="1">
            <a:spLocks noGrp="1"/>
          </p:cNvSpPr>
          <p:nvPr>
            <p:ph type="subTitle" idx="1"/>
          </p:nvPr>
        </p:nvSpPr>
        <p:spPr>
          <a:xfrm>
            <a:off x="278650" y="1337300"/>
            <a:ext cx="3051600" cy="341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subTitle" idx="2"/>
          </p:nvPr>
        </p:nvSpPr>
        <p:spPr>
          <a:xfrm>
            <a:off x="3756850" y="1337300"/>
            <a:ext cx="3446700" cy="341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body" idx="3"/>
          </p:nvPr>
        </p:nvSpPr>
        <p:spPr>
          <a:xfrm>
            <a:off x="46250" y="1822513"/>
            <a:ext cx="2959800" cy="1517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900"/>
              <a:buFont typeface="Roboto"/>
              <a:buChar char="—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1400"/>
              <a:buFont typeface="Roboto"/>
              <a:buChar char="⎼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body" idx="4"/>
          </p:nvPr>
        </p:nvSpPr>
        <p:spPr>
          <a:xfrm>
            <a:off x="278656" y="3430014"/>
            <a:ext cx="2959800" cy="223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279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●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279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○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279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■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279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●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279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○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279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■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279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●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279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○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2794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5F747A"/>
              </a:buClr>
              <a:buSzPts val="800"/>
              <a:buFont typeface="Roboto"/>
              <a:buChar char="■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body" idx="5"/>
          </p:nvPr>
        </p:nvSpPr>
        <p:spPr>
          <a:xfrm>
            <a:off x="3756848" y="3430014"/>
            <a:ext cx="2959800" cy="223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279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●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279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○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279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■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279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●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279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○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279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■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279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●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279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○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2794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5F747A"/>
              </a:buClr>
              <a:buSzPts val="800"/>
              <a:buFont typeface="Roboto"/>
              <a:buChar char="■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body" idx="6"/>
          </p:nvPr>
        </p:nvSpPr>
        <p:spPr>
          <a:xfrm>
            <a:off x="3523175" y="1822513"/>
            <a:ext cx="2959800" cy="1517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279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●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279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○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279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■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279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●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279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○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279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■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279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●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279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○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2794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5F747A"/>
              </a:buClr>
              <a:buSzPts val="800"/>
              <a:buFont typeface="Roboto"/>
              <a:buChar char="■"/>
              <a:defRPr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>
            <a:off x="235500" y="160775"/>
            <a:ext cx="8596800" cy="516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1800"/>
              <a:buFont typeface="Roboto"/>
              <a:buNone/>
              <a:defRPr sz="1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еленый" type="titleOnly">
  <p:cSld name="TITLE_ONLY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title"/>
          </p:nvPr>
        </p:nvSpPr>
        <p:spPr>
          <a:xfrm>
            <a:off x="235500" y="160775"/>
            <a:ext cx="8596800" cy="516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1800"/>
              <a:buFont typeface="Roboto"/>
              <a:buNone/>
              <a:defRPr sz="1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title" idx="2"/>
          </p:nvPr>
        </p:nvSpPr>
        <p:spPr>
          <a:xfrm>
            <a:off x="235500" y="502076"/>
            <a:ext cx="8596800" cy="271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000"/>
              <a:buFont typeface="Roboto"/>
              <a:buNone/>
              <a:defRPr sz="1000">
                <a:solidFill>
                  <a:srgbClr val="B7B7B7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83" name="Shape 83"/>
          <p:cNvCxnSpPr/>
          <p:nvPr/>
        </p:nvCxnSpPr>
        <p:spPr>
          <a:xfrm>
            <a:off x="351050" y="1234217"/>
            <a:ext cx="1886700" cy="0"/>
          </a:xfrm>
          <a:prstGeom prst="straightConnector1">
            <a:avLst/>
          </a:prstGeom>
          <a:noFill/>
          <a:ln w="28575" cap="flat" cmpd="sng">
            <a:solidFill>
              <a:srgbClr val="79AE4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84" name="Shape 8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51050" y="4731200"/>
            <a:ext cx="1053426" cy="18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Shape 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42888" y="4764937"/>
            <a:ext cx="651650" cy="12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Shape 8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74400" y="4746763"/>
            <a:ext cx="509300" cy="15746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7" name="Shape 87"/>
          <p:cNvCxnSpPr/>
          <p:nvPr/>
        </p:nvCxnSpPr>
        <p:spPr>
          <a:xfrm>
            <a:off x="6424500" y="812625"/>
            <a:ext cx="0" cy="350580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dot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ранжевый">
  <p:cSld name="TITLE_ONLY_1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xfrm>
            <a:off x="235500" y="160775"/>
            <a:ext cx="8596800" cy="516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1800"/>
              <a:buFont typeface="Roboto"/>
              <a:buNone/>
              <a:defRPr sz="1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title" idx="2"/>
          </p:nvPr>
        </p:nvSpPr>
        <p:spPr>
          <a:xfrm>
            <a:off x="235500" y="502076"/>
            <a:ext cx="8596800" cy="271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000"/>
              <a:buFont typeface="Roboto"/>
              <a:buNone/>
              <a:defRPr sz="1000">
                <a:solidFill>
                  <a:srgbClr val="B7B7B7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91" name="Shape 91"/>
          <p:cNvCxnSpPr/>
          <p:nvPr/>
        </p:nvCxnSpPr>
        <p:spPr>
          <a:xfrm>
            <a:off x="351050" y="1237648"/>
            <a:ext cx="1886700" cy="0"/>
          </a:xfrm>
          <a:prstGeom prst="straightConnector1">
            <a:avLst/>
          </a:prstGeom>
          <a:noFill/>
          <a:ln w="28575" cap="flat" cmpd="sng">
            <a:solidFill>
              <a:srgbClr val="F37B46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92" name="Shape 9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51050" y="4731200"/>
            <a:ext cx="1053426" cy="18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Shape 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42888" y="4764937"/>
            <a:ext cx="651650" cy="12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Shape 9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74400" y="4746763"/>
            <a:ext cx="509300" cy="15746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5" name="Shape 95"/>
          <p:cNvCxnSpPr/>
          <p:nvPr/>
        </p:nvCxnSpPr>
        <p:spPr>
          <a:xfrm>
            <a:off x="6424500" y="812625"/>
            <a:ext cx="0" cy="350580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dot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Красный">
  <p:cSld name="TITLE_ONLY_1_1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title"/>
          </p:nvPr>
        </p:nvSpPr>
        <p:spPr>
          <a:xfrm>
            <a:off x="235500" y="160775"/>
            <a:ext cx="8596800" cy="516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1800"/>
              <a:buFont typeface="Roboto"/>
              <a:buNone/>
              <a:defRPr sz="1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8" name="Shape 98"/>
          <p:cNvSpPr txBox="1">
            <a:spLocks noGrp="1"/>
          </p:cNvSpPr>
          <p:nvPr>
            <p:ph type="title" idx="2"/>
          </p:nvPr>
        </p:nvSpPr>
        <p:spPr>
          <a:xfrm>
            <a:off x="235500" y="502076"/>
            <a:ext cx="8596800" cy="271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000"/>
              <a:buFont typeface="Roboto"/>
              <a:buNone/>
              <a:defRPr sz="1000">
                <a:solidFill>
                  <a:srgbClr val="B7B7B7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99" name="Shape 99"/>
          <p:cNvCxnSpPr/>
          <p:nvPr/>
        </p:nvCxnSpPr>
        <p:spPr>
          <a:xfrm>
            <a:off x="351050" y="1237648"/>
            <a:ext cx="1886700" cy="0"/>
          </a:xfrm>
          <a:prstGeom prst="straightConnector1">
            <a:avLst/>
          </a:prstGeom>
          <a:noFill/>
          <a:ln w="28575" cap="flat" cmpd="sng">
            <a:solidFill>
              <a:srgbClr val="D83827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00" name="Shape 10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51050" y="4731200"/>
            <a:ext cx="1053426" cy="18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Shape 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42888" y="4764937"/>
            <a:ext cx="651650" cy="12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Shape 1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74400" y="4746763"/>
            <a:ext cx="509300" cy="15746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3" name="Shape 103"/>
          <p:cNvCxnSpPr/>
          <p:nvPr/>
        </p:nvCxnSpPr>
        <p:spPr>
          <a:xfrm>
            <a:off x="6424500" y="812625"/>
            <a:ext cx="0" cy="350580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dot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Желтый">
  <p:cSld name="TITLE_ONLY_1_1_1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title"/>
          </p:nvPr>
        </p:nvSpPr>
        <p:spPr>
          <a:xfrm>
            <a:off x="235500" y="160775"/>
            <a:ext cx="8596800" cy="516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1800"/>
              <a:buFont typeface="Roboto"/>
              <a:buNone/>
              <a:defRPr sz="1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6" name="Shape 106"/>
          <p:cNvSpPr txBox="1">
            <a:spLocks noGrp="1"/>
          </p:cNvSpPr>
          <p:nvPr>
            <p:ph type="title" idx="2"/>
          </p:nvPr>
        </p:nvSpPr>
        <p:spPr>
          <a:xfrm>
            <a:off x="235500" y="502076"/>
            <a:ext cx="8596800" cy="271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000"/>
              <a:buFont typeface="Roboto"/>
              <a:buNone/>
              <a:defRPr sz="1000">
                <a:solidFill>
                  <a:srgbClr val="B7B7B7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107" name="Shape 107"/>
          <p:cNvCxnSpPr/>
          <p:nvPr/>
        </p:nvCxnSpPr>
        <p:spPr>
          <a:xfrm>
            <a:off x="351050" y="1237648"/>
            <a:ext cx="1886700" cy="0"/>
          </a:xfrm>
          <a:prstGeom prst="straightConnector1">
            <a:avLst/>
          </a:prstGeom>
          <a:noFill/>
          <a:ln w="28575" cap="flat" cmpd="sng">
            <a:solidFill>
              <a:srgbClr val="FED14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08" name="Shape 10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51050" y="4731200"/>
            <a:ext cx="1053426" cy="18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Shape 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42888" y="4764937"/>
            <a:ext cx="651650" cy="12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Shape 1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74400" y="4746763"/>
            <a:ext cx="509300" cy="15746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1" name="Shape 111"/>
          <p:cNvCxnSpPr/>
          <p:nvPr/>
        </p:nvCxnSpPr>
        <p:spPr>
          <a:xfrm>
            <a:off x="6424500" y="812625"/>
            <a:ext cx="0" cy="350580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dot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лайд для ч/б фото" type="blank">
  <p:cSld name="BLANK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Shape 1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51040" y="187565"/>
            <a:ext cx="1055750" cy="18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Shape 114"/>
          <p:cNvSpPr txBox="1"/>
          <p:nvPr/>
        </p:nvSpPr>
        <p:spPr>
          <a:xfrm>
            <a:off x="351050" y="623050"/>
            <a:ext cx="3383400" cy="452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5F6165"/>
              </a:buClr>
              <a:buFont typeface="Arial"/>
              <a:buNone/>
            </a:pPr>
            <a:r>
              <a:rPr lang="en" sz="1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ПРЕДСТАВЛЯЕМ СПИКЕРОВ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5" name="Shape 1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40413" y="221324"/>
            <a:ext cx="651650" cy="12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Shape 1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71925" y="203150"/>
            <a:ext cx="509300" cy="157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Shape 117"/>
          <p:cNvPicPr preferRelativeResize="0"/>
          <p:nvPr/>
        </p:nvPicPr>
        <p:blipFill rotWithShape="1">
          <a:blip r:embed="rId5">
            <a:alphaModFix/>
          </a:blip>
          <a:srcRect t="58404"/>
          <a:stretch/>
        </p:blipFill>
        <p:spPr>
          <a:xfrm>
            <a:off x="0" y="3004026"/>
            <a:ext cx="9144000" cy="2139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hyperlink" Target="http://business-class.pro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GslNLuHj5M&amp;feature=youtu.be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>
            <a:spLocks noGrp="1"/>
          </p:cNvSpPr>
          <p:nvPr>
            <p:ph type="body" idx="3"/>
          </p:nvPr>
        </p:nvSpPr>
        <p:spPr>
          <a:xfrm>
            <a:off x="46250" y="1822513"/>
            <a:ext cx="2959800" cy="151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196850" rtl="0"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800"/>
              <a:buChar char="—"/>
            </a:pPr>
            <a:r>
              <a:rPr lang="en">
                <a:solidFill>
                  <a:srgbClr val="5F747A"/>
                </a:solidFill>
              </a:rPr>
              <a:t>Бизнес-моделирование</a:t>
            </a:r>
            <a:endParaRPr>
              <a:solidFill>
                <a:srgbClr val="5F747A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5F747A"/>
              </a:solidFill>
            </a:endParaRPr>
          </a:p>
          <a:p>
            <a:pPr marL="457200" lvl="0" indent="-196850" rtl="0"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800"/>
              <a:buChar char="—"/>
            </a:pPr>
            <a:r>
              <a:rPr lang="en">
                <a:solidFill>
                  <a:srgbClr val="5F747A"/>
                </a:solidFill>
              </a:rPr>
              <a:t>Исследование рынка </a:t>
            </a:r>
            <a:endParaRPr>
              <a:solidFill>
                <a:srgbClr val="5F747A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5F747A"/>
              </a:solidFill>
            </a:endParaRPr>
          </a:p>
          <a:p>
            <a:pPr marL="457200" lvl="0" indent="-196850" rtl="0"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800"/>
              <a:buChar char="—"/>
            </a:pPr>
            <a:r>
              <a:rPr lang="en">
                <a:solidFill>
                  <a:srgbClr val="5F747A"/>
                </a:solidFill>
              </a:rPr>
              <a:t>Поиск клиентов</a:t>
            </a:r>
            <a:endParaRPr>
              <a:solidFill>
                <a:srgbClr val="5F747A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5F747A"/>
              </a:solidFill>
            </a:endParaRPr>
          </a:p>
          <a:p>
            <a:pPr marL="457200" lvl="0" indent="-196850" rtl="0"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800"/>
              <a:buChar char="—"/>
            </a:pPr>
            <a:r>
              <a:rPr lang="en">
                <a:solidFill>
                  <a:srgbClr val="5F747A"/>
                </a:solidFill>
              </a:rPr>
              <a:t>Продажи</a:t>
            </a:r>
            <a:endParaRPr>
              <a:solidFill>
                <a:srgbClr val="5F747A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5F747A"/>
              </a:solidFill>
            </a:endParaRPr>
          </a:p>
          <a:p>
            <a:pPr marL="457200" lvl="0" indent="-196850" rtl="0"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800"/>
              <a:buChar char="—"/>
            </a:pPr>
            <a:r>
              <a:rPr lang="en">
                <a:solidFill>
                  <a:srgbClr val="5F747A"/>
                </a:solidFill>
              </a:rPr>
              <a:t>Регистрация бизнеса</a:t>
            </a:r>
            <a:endParaRPr>
              <a:solidFill>
                <a:srgbClr val="5F747A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5F747A"/>
              </a:solidFill>
            </a:endParaRPr>
          </a:p>
          <a:p>
            <a:pPr marL="457200" lvl="0" indent="-196850" rtl="0"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800"/>
              <a:buChar char="—"/>
            </a:pPr>
            <a:r>
              <a:rPr lang="en">
                <a:solidFill>
                  <a:srgbClr val="5F747A"/>
                </a:solidFill>
              </a:rPr>
              <a:t>Финансовый учет</a:t>
            </a:r>
            <a:endParaRPr>
              <a:solidFill>
                <a:srgbClr val="5F747A"/>
              </a:solidFill>
            </a:endParaRPr>
          </a:p>
        </p:txBody>
      </p:sp>
      <p:cxnSp>
        <p:nvCxnSpPr>
          <p:cNvPr id="144" name="Shape 144"/>
          <p:cNvCxnSpPr/>
          <p:nvPr/>
        </p:nvCxnSpPr>
        <p:spPr>
          <a:xfrm>
            <a:off x="6662235" y="-947195"/>
            <a:ext cx="1886700" cy="0"/>
          </a:xfrm>
          <a:prstGeom prst="straightConnector1">
            <a:avLst/>
          </a:prstGeom>
          <a:noFill/>
          <a:ln w="28575" cap="flat" cmpd="sng">
            <a:solidFill>
              <a:srgbClr val="FED14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5" name="Shape 145"/>
          <p:cNvSpPr txBox="1">
            <a:spLocks noGrp="1"/>
          </p:cNvSpPr>
          <p:nvPr>
            <p:ph type="subTitle" idx="1"/>
          </p:nvPr>
        </p:nvSpPr>
        <p:spPr>
          <a:xfrm>
            <a:off x="278650" y="1337300"/>
            <a:ext cx="3051600" cy="34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Для желающих начать собственный бизнес</a:t>
            </a:r>
            <a:endParaRPr sz="10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6" name="Shape 146"/>
          <p:cNvSpPr txBox="1">
            <a:spLocks noGrp="1"/>
          </p:cNvSpPr>
          <p:nvPr>
            <p:ph type="subTitle" idx="2"/>
          </p:nvPr>
        </p:nvSpPr>
        <p:spPr>
          <a:xfrm>
            <a:off x="3756850" y="1337300"/>
            <a:ext cx="3446700" cy="34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Для желающих развивать существующий бизнес</a:t>
            </a:r>
            <a:endParaRPr sz="10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47" name="Shape 147"/>
          <p:cNvCxnSpPr/>
          <p:nvPr/>
        </p:nvCxnSpPr>
        <p:spPr>
          <a:xfrm>
            <a:off x="370375" y="1718475"/>
            <a:ext cx="2959800" cy="0"/>
          </a:xfrm>
          <a:prstGeom prst="straightConnector1">
            <a:avLst/>
          </a:prstGeom>
          <a:noFill/>
          <a:ln w="28575" cap="flat" cmpd="sng">
            <a:solidFill>
              <a:srgbClr val="FED14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8" name="Shape 148"/>
          <p:cNvCxnSpPr/>
          <p:nvPr/>
        </p:nvCxnSpPr>
        <p:spPr>
          <a:xfrm>
            <a:off x="370375" y="3443950"/>
            <a:ext cx="2959800" cy="0"/>
          </a:xfrm>
          <a:prstGeom prst="straightConnector1">
            <a:avLst/>
          </a:prstGeom>
          <a:noFill/>
          <a:ln w="9525" cap="flat" cmpd="sng">
            <a:solidFill>
              <a:srgbClr val="FED14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9" name="Shape 149"/>
          <p:cNvCxnSpPr/>
          <p:nvPr/>
        </p:nvCxnSpPr>
        <p:spPr>
          <a:xfrm>
            <a:off x="3849893" y="1718475"/>
            <a:ext cx="3446700" cy="0"/>
          </a:xfrm>
          <a:prstGeom prst="straightConnector1">
            <a:avLst/>
          </a:prstGeom>
          <a:noFill/>
          <a:ln w="28575" cap="flat" cmpd="sng">
            <a:solidFill>
              <a:srgbClr val="F37B4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0" name="Shape 150"/>
          <p:cNvCxnSpPr/>
          <p:nvPr/>
        </p:nvCxnSpPr>
        <p:spPr>
          <a:xfrm>
            <a:off x="3849893" y="3443950"/>
            <a:ext cx="3446700" cy="0"/>
          </a:xfrm>
          <a:prstGeom prst="straightConnector1">
            <a:avLst/>
          </a:prstGeom>
          <a:noFill/>
          <a:ln w="9525" cap="flat" cmpd="sng">
            <a:solidFill>
              <a:srgbClr val="F37B4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1" name="Shape 151"/>
          <p:cNvSpPr txBox="1">
            <a:spLocks noGrp="1"/>
          </p:cNvSpPr>
          <p:nvPr>
            <p:ph type="body" idx="6"/>
          </p:nvPr>
        </p:nvSpPr>
        <p:spPr>
          <a:xfrm>
            <a:off x="3523175" y="1822513"/>
            <a:ext cx="2959800" cy="151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196850" rtl="0"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800"/>
              <a:buChar char="—"/>
            </a:pPr>
            <a:r>
              <a:rPr lang="en">
                <a:solidFill>
                  <a:srgbClr val="5F747A"/>
                </a:solidFill>
              </a:rPr>
              <a:t>Анализ бизнес-процессов</a:t>
            </a:r>
            <a:endParaRPr>
              <a:solidFill>
                <a:srgbClr val="5F747A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5F747A"/>
              </a:solidFill>
            </a:endParaRPr>
          </a:p>
          <a:p>
            <a:pPr marL="457200" lvl="0" indent="-196850" rtl="0"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800"/>
              <a:buChar char="—"/>
            </a:pPr>
            <a:r>
              <a:rPr lang="en">
                <a:solidFill>
                  <a:srgbClr val="5F747A"/>
                </a:solidFill>
              </a:rPr>
              <a:t>Конкурентная борьба </a:t>
            </a:r>
            <a:endParaRPr>
              <a:solidFill>
                <a:srgbClr val="5F747A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5F747A"/>
              </a:solidFill>
            </a:endParaRPr>
          </a:p>
          <a:p>
            <a:pPr marL="457200" lvl="0" indent="-196850" rtl="0"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800"/>
              <a:buChar char="—"/>
            </a:pPr>
            <a:r>
              <a:rPr lang="en">
                <a:solidFill>
                  <a:srgbClr val="5F747A"/>
                </a:solidFill>
              </a:rPr>
              <a:t>Продвижение</a:t>
            </a:r>
            <a:endParaRPr>
              <a:solidFill>
                <a:srgbClr val="5F747A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5F747A"/>
              </a:solidFill>
            </a:endParaRPr>
          </a:p>
          <a:p>
            <a:pPr marL="457200" lvl="0" indent="-196850" rtl="0"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800"/>
              <a:buChar char="—"/>
            </a:pPr>
            <a:r>
              <a:rPr lang="en">
                <a:solidFill>
                  <a:srgbClr val="5F747A"/>
                </a:solidFill>
              </a:rPr>
              <a:t>Увеличение продаж </a:t>
            </a:r>
            <a:endParaRPr>
              <a:solidFill>
                <a:srgbClr val="5F747A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5F747A"/>
              </a:solidFill>
            </a:endParaRPr>
          </a:p>
          <a:p>
            <a:pPr marL="457200" lvl="0" indent="-196850" rtl="0"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800"/>
              <a:buChar char="—"/>
            </a:pPr>
            <a:r>
              <a:rPr lang="en">
                <a:solidFill>
                  <a:srgbClr val="5F747A"/>
                </a:solidFill>
              </a:rPr>
              <a:t>Финансовый учет</a:t>
            </a:r>
            <a:endParaRPr>
              <a:solidFill>
                <a:srgbClr val="5F747A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5F747A"/>
              </a:solidFill>
            </a:endParaRPr>
          </a:p>
          <a:p>
            <a:pPr marL="457200" lvl="0" indent="-196850" rtl="0"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800"/>
              <a:buChar char="—"/>
            </a:pPr>
            <a:r>
              <a:rPr lang="en">
                <a:solidFill>
                  <a:srgbClr val="5F747A"/>
                </a:solidFill>
              </a:rPr>
              <a:t>Стратегия развития</a:t>
            </a:r>
            <a:endParaRPr/>
          </a:p>
        </p:txBody>
      </p:sp>
      <p:sp>
        <p:nvSpPr>
          <p:cNvPr id="152" name="Shape 152"/>
          <p:cNvSpPr txBox="1">
            <a:spLocks noGrp="1"/>
          </p:cNvSpPr>
          <p:nvPr>
            <p:ph type="body" idx="4"/>
          </p:nvPr>
        </p:nvSpPr>
        <p:spPr>
          <a:xfrm>
            <a:off x="278656" y="3430014"/>
            <a:ext cx="2959800" cy="2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F747A"/>
                </a:solidFill>
              </a:rPr>
              <a:t>Рекомендовано для начинающих предпринимателей</a:t>
            </a:r>
            <a:endParaRPr/>
          </a:p>
        </p:txBody>
      </p:sp>
      <p:sp>
        <p:nvSpPr>
          <p:cNvPr id="153" name="Shape 153"/>
          <p:cNvSpPr txBox="1">
            <a:spLocks noGrp="1"/>
          </p:cNvSpPr>
          <p:nvPr>
            <p:ph type="body" idx="5"/>
          </p:nvPr>
        </p:nvSpPr>
        <p:spPr>
          <a:xfrm>
            <a:off x="3756848" y="3430014"/>
            <a:ext cx="2959800" cy="2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F747A"/>
                </a:solidFill>
              </a:rPr>
              <a:t>Рекомендовано для действующих предпринимателей</a:t>
            </a:r>
            <a:endParaRPr/>
          </a:p>
        </p:txBody>
      </p:sp>
      <p:sp>
        <p:nvSpPr>
          <p:cNvPr id="154" name="Shape 154"/>
          <p:cNvSpPr txBox="1">
            <a:spLocks noGrp="1"/>
          </p:cNvSpPr>
          <p:nvPr>
            <p:ph type="title"/>
          </p:nvPr>
        </p:nvSpPr>
        <p:spPr>
          <a:xfrm>
            <a:off x="235500" y="160775"/>
            <a:ext cx="8184600" cy="51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ПРОГРАММА ВКЛЮЧАЕТ 2 ТРАЕКТОРИИ УЧАСТИЯ</a:t>
            </a:r>
            <a:endParaRPr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 txBox="1">
            <a:spLocks noGrp="1"/>
          </p:cNvSpPr>
          <p:nvPr>
            <p:ph type="body" idx="4294967295"/>
          </p:nvPr>
        </p:nvSpPr>
        <p:spPr>
          <a:xfrm>
            <a:off x="55925" y="1669564"/>
            <a:ext cx="2201100" cy="199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196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—"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Просмотр видеоуроков </a:t>
            </a:r>
            <a:b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(8 модулей по 5-7 роликов около 5 минут каждый)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1460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Roboto"/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196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—"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Тематические вебинары      экспертами </a:t>
            </a:r>
            <a:endParaRPr sz="800" strike="sngStrike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1460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Roboto"/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196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—"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Тесты, практические задания, полезные материалы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1460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Roboto"/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196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—"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За верное выполнение заданий участник получает баллы, которые складываются в общий рейтинг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endParaRPr sz="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0" name="Shape 160"/>
          <p:cNvSpPr txBox="1">
            <a:spLocks noGrp="1"/>
          </p:cNvSpPr>
          <p:nvPr>
            <p:ph type="body" idx="4294967295"/>
          </p:nvPr>
        </p:nvSpPr>
        <p:spPr>
          <a:xfrm>
            <a:off x="2416765" y="1669564"/>
            <a:ext cx="2201100" cy="15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196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—"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Интерактивная работа со спикером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1460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Roboto"/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196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—"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Решение собственных бизнес- задач (кейсов), работа 	      в командах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1460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Roboto"/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196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—"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4 однодневных мероприятия     в форматах креативной сессии и мастер-класса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196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—"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450-500 участников рейтинга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1" name="Shape 161"/>
          <p:cNvSpPr txBox="1">
            <a:spLocks noGrp="1"/>
          </p:cNvSpPr>
          <p:nvPr>
            <p:ph type="body" idx="4294967295"/>
          </p:nvPr>
        </p:nvSpPr>
        <p:spPr>
          <a:xfrm>
            <a:off x="4533342" y="1669564"/>
            <a:ext cx="2201100" cy="177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196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—"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Индивидуальные онлайн-встречи 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1460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Roboto"/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196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—"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Наставники — успешные предприниматели с многолетним опытом работы  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1460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Roboto"/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196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—"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Доступно только лидерам рейтинга (топ-100)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endParaRPr sz="800">
              <a:solidFill>
                <a:srgbClr val="5F747A"/>
              </a:solidFill>
            </a:endParaRPr>
          </a:p>
        </p:txBody>
      </p:sp>
      <p:sp>
        <p:nvSpPr>
          <p:cNvPr id="162" name="Shape 162"/>
          <p:cNvSpPr txBox="1">
            <a:spLocks noGrp="1"/>
          </p:cNvSpPr>
          <p:nvPr>
            <p:ph type="body" idx="4294967295"/>
          </p:nvPr>
        </p:nvSpPr>
        <p:spPr>
          <a:xfrm>
            <a:off x="276485" y="1085724"/>
            <a:ext cx="2256600" cy="51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Онлайн-программа</a:t>
            </a:r>
            <a:endParaRPr sz="10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3" name="Shape 163"/>
          <p:cNvSpPr txBox="1">
            <a:spLocks noGrp="1"/>
          </p:cNvSpPr>
          <p:nvPr>
            <p:ph type="body" idx="4294967295"/>
          </p:nvPr>
        </p:nvSpPr>
        <p:spPr>
          <a:xfrm>
            <a:off x="2653595" y="1085724"/>
            <a:ext cx="2412900" cy="5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165"/>
              </a:buClr>
              <a:buFont typeface="Arial"/>
              <a:buNone/>
            </a:pPr>
            <a:r>
              <a:rPr lang="en" sz="10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Мастер-классы в регионе </a:t>
            </a:r>
            <a:endParaRPr sz="10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4" name="Shape 164"/>
          <p:cNvSpPr txBox="1">
            <a:spLocks noGrp="1"/>
          </p:cNvSpPr>
          <p:nvPr>
            <p:ph type="body" idx="4294967295"/>
          </p:nvPr>
        </p:nvSpPr>
        <p:spPr>
          <a:xfrm>
            <a:off x="4745145" y="1085724"/>
            <a:ext cx="2752500" cy="51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Работа с наставником</a:t>
            </a:r>
            <a:endParaRPr sz="10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65" name="Shape 165"/>
          <p:cNvCxnSpPr/>
          <p:nvPr/>
        </p:nvCxnSpPr>
        <p:spPr>
          <a:xfrm>
            <a:off x="2494725" y="1110775"/>
            <a:ext cx="0" cy="318480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166" name="Shape 166"/>
          <p:cNvSpPr txBox="1"/>
          <p:nvPr/>
        </p:nvSpPr>
        <p:spPr>
          <a:xfrm>
            <a:off x="278638" y="4030227"/>
            <a:ext cx="1860000" cy="2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Доступно всем участникам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7" name="Shape 167"/>
          <p:cNvSpPr txBox="1"/>
          <p:nvPr/>
        </p:nvSpPr>
        <p:spPr>
          <a:xfrm>
            <a:off x="3703483" y="4037925"/>
            <a:ext cx="4503300" cy="2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Доступно только лидерам рейтинга, прошедшим отбор в интенсивный режим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8" name="Shape 168"/>
          <p:cNvSpPr txBox="1">
            <a:spLocks noGrp="1"/>
          </p:cNvSpPr>
          <p:nvPr>
            <p:ph type="body" idx="4294967295"/>
          </p:nvPr>
        </p:nvSpPr>
        <p:spPr>
          <a:xfrm>
            <a:off x="6631310" y="1669564"/>
            <a:ext cx="2201100" cy="177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196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—"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Обратная связь по выполненным практическим заданиям в формате вебинара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1460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Roboto"/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196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—"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Вебинары по наиболее востребованным вопросам ведения бизнеса с экспертами программы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1460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Roboto"/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196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—"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Темы и вопросы определяют участники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196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—"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Доступно только лидерам рейтинга (топ-500)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endParaRPr sz="800">
              <a:solidFill>
                <a:srgbClr val="5F747A"/>
              </a:solidFill>
            </a:endParaRPr>
          </a:p>
        </p:txBody>
      </p:sp>
      <p:sp>
        <p:nvSpPr>
          <p:cNvPr id="169" name="Shape 169"/>
          <p:cNvSpPr txBox="1">
            <a:spLocks noGrp="1"/>
          </p:cNvSpPr>
          <p:nvPr>
            <p:ph type="body" idx="4294967295"/>
          </p:nvPr>
        </p:nvSpPr>
        <p:spPr>
          <a:xfrm>
            <a:off x="6840460" y="1085724"/>
            <a:ext cx="2752500" cy="5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Вебинары и консультации</a:t>
            </a:r>
            <a:endParaRPr sz="10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70" name="Shape 170"/>
          <p:cNvCxnSpPr/>
          <p:nvPr/>
        </p:nvCxnSpPr>
        <p:spPr>
          <a:xfrm>
            <a:off x="6945700" y="1489867"/>
            <a:ext cx="1886700" cy="0"/>
          </a:xfrm>
          <a:prstGeom prst="straightConnector1">
            <a:avLst/>
          </a:prstGeom>
          <a:noFill/>
          <a:ln w="28575" cap="flat" cmpd="sng">
            <a:solidFill>
              <a:srgbClr val="FED14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1" name="Shape 171"/>
          <p:cNvCxnSpPr/>
          <p:nvPr/>
        </p:nvCxnSpPr>
        <p:spPr>
          <a:xfrm>
            <a:off x="6945700" y="3824950"/>
            <a:ext cx="1886700" cy="0"/>
          </a:xfrm>
          <a:prstGeom prst="straightConnector1">
            <a:avLst/>
          </a:prstGeom>
          <a:noFill/>
          <a:ln w="9525" cap="flat" cmpd="sng">
            <a:solidFill>
              <a:srgbClr val="FED14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2" name="Shape 172"/>
          <p:cNvCxnSpPr/>
          <p:nvPr/>
        </p:nvCxnSpPr>
        <p:spPr>
          <a:xfrm>
            <a:off x="2744265" y="1489867"/>
            <a:ext cx="1886700" cy="0"/>
          </a:xfrm>
          <a:prstGeom prst="straightConnector1">
            <a:avLst/>
          </a:prstGeom>
          <a:noFill/>
          <a:ln w="28575" cap="flat" cmpd="sng">
            <a:solidFill>
              <a:srgbClr val="F37B4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3" name="Shape 173"/>
          <p:cNvCxnSpPr/>
          <p:nvPr/>
        </p:nvCxnSpPr>
        <p:spPr>
          <a:xfrm>
            <a:off x="2744265" y="3824950"/>
            <a:ext cx="1886700" cy="0"/>
          </a:xfrm>
          <a:prstGeom prst="straightConnector1">
            <a:avLst/>
          </a:prstGeom>
          <a:noFill/>
          <a:ln w="9525" cap="flat" cmpd="sng">
            <a:solidFill>
              <a:srgbClr val="F37B4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4" name="Shape 174"/>
          <p:cNvCxnSpPr/>
          <p:nvPr/>
        </p:nvCxnSpPr>
        <p:spPr>
          <a:xfrm>
            <a:off x="4844815" y="1491467"/>
            <a:ext cx="1886700" cy="0"/>
          </a:xfrm>
          <a:prstGeom prst="straightConnector1">
            <a:avLst/>
          </a:prstGeom>
          <a:noFill/>
          <a:ln w="28575" cap="flat" cmpd="sng">
            <a:solidFill>
              <a:srgbClr val="D8382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5" name="Shape 175"/>
          <p:cNvCxnSpPr/>
          <p:nvPr/>
        </p:nvCxnSpPr>
        <p:spPr>
          <a:xfrm>
            <a:off x="4844815" y="3824950"/>
            <a:ext cx="1886700" cy="0"/>
          </a:xfrm>
          <a:prstGeom prst="straightConnector1">
            <a:avLst/>
          </a:prstGeom>
          <a:noFill/>
          <a:ln w="9525" cap="flat" cmpd="sng">
            <a:solidFill>
              <a:srgbClr val="D8382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6" name="Shape 176"/>
          <p:cNvCxnSpPr/>
          <p:nvPr/>
        </p:nvCxnSpPr>
        <p:spPr>
          <a:xfrm>
            <a:off x="358485" y="1489867"/>
            <a:ext cx="1886700" cy="0"/>
          </a:xfrm>
          <a:prstGeom prst="straightConnector1">
            <a:avLst/>
          </a:prstGeom>
          <a:noFill/>
          <a:ln w="28575" cap="flat" cmpd="sng">
            <a:solidFill>
              <a:srgbClr val="79AE4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7" name="Shape 177"/>
          <p:cNvCxnSpPr/>
          <p:nvPr/>
        </p:nvCxnSpPr>
        <p:spPr>
          <a:xfrm>
            <a:off x="358485" y="3824950"/>
            <a:ext cx="1886700" cy="0"/>
          </a:xfrm>
          <a:prstGeom prst="straightConnector1">
            <a:avLst/>
          </a:prstGeom>
          <a:noFill/>
          <a:ln w="9525" cap="flat" cmpd="sng">
            <a:solidFill>
              <a:srgbClr val="79AE4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8" name="Shape 178"/>
          <p:cNvSpPr txBox="1">
            <a:spLocks noGrp="1"/>
          </p:cNvSpPr>
          <p:nvPr>
            <p:ph type="title"/>
          </p:nvPr>
        </p:nvSpPr>
        <p:spPr>
          <a:xfrm>
            <a:off x="235500" y="160775"/>
            <a:ext cx="6673200" cy="51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5F6165"/>
              </a:buClr>
              <a:buFont typeface="Arial"/>
              <a:buNone/>
            </a:pPr>
            <a:r>
              <a:rPr lang="en"/>
              <a:t>ПРОГРАММА </a:t>
            </a:r>
            <a:r>
              <a:rPr lang="en">
                <a:solidFill>
                  <a:srgbClr val="5F747A"/>
                </a:solidFill>
                <a:highlight>
                  <a:srgbClr val="FFFFFF"/>
                </a:highlight>
              </a:rPr>
              <a:t>«</a:t>
            </a:r>
            <a:r>
              <a:rPr lang="en"/>
              <a:t>БИЗНЕС КЛАСС» ВКЛЮЧАЕТ 4 БЛОКА</a:t>
            </a:r>
            <a:endParaRPr>
              <a:solidFill>
                <a:schemeClr val="dk1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" name="Shape 183"/>
          <p:cNvGrpSpPr/>
          <p:nvPr/>
        </p:nvGrpSpPr>
        <p:grpSpPr>
          <a:xfrm>
            <a:off x="351043" y="1560803"/>
            <a:ext cx="395982" cy="424147"/>
            <a:chOff x="351043" y="1941803"/>
            <a:chExt cx="395982" cy="424147"/>
          </a:xfrm>
        </p:grpSpPr>
        <p:sp>
          <p:nvSpPr>
            <p:cNvPr id="184" name="Shape 184"/>
            <p:cNvSpPr/>
            <p:nvPr/>
          </p:nvSpPr>
          <p:spPr>
            <a:xfrm>
              <a:off x="381925" y="2017950"/>
              <a:ext cx="365100" cy="348000"/>
            </a:xfrm>
            <a:prstGeom prst="rect">
              <a:avLst/>
            </a:prstGeom>
            <a:noFill/>
            <a:ln w="28575" cap="flat" cmpd="sng">
              <a:solidFill>
                <a:srgbClr val="F2F2F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9AE42"/>
                </a:solidFill>
              </a:endParaRPr>
            </a:p>
          </p:txBody>
        </p:sp>
        <p:sp>
          <p:nvSpPr>
            <p:cNvPr id="185" name="Shape 185"/>
            <p:cNvSpPr txBox="1"/>
            <p:nvPr/>
          </p:nvSpPr>
          <p:spPr>
            <a:xfrm>
              <a:off x="351043" y="1941803"/>
              <a:ext cx="302700" cy="30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rgbClr val="79AE42"/>
                  </a:solidFill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 b="1">
                <a:solidFill>
                  <a:srgbClr val="79AE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86" name="Shape 186"/>
          <p:cNvSpPr txBox="1">
            <a:spLocks noGrp="1"/>
          </p:cNvSpPr>
          <p:nvPr>
            <p:ph type="body" idx="4294967295"/>
          </p:nvPr>
        </p:nvSpPr>
        <p:spPr>
          <a:xfrm>
            <a:off x="282200" y="827249"/>
            <a:ext cx="2752500" cy="38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Алгоритм участия</a:t>
            </a:r>
            <a:endParaRPr sz="10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7" name="Shape 187"/>
          <p:cNvSpPr txBox="1">
            <a:spLocks noGrp="1"/>
          </p:cNvSpPr>
          <p:nvPr>
            <p:ph type="body" idx="4294967295"/>
          </p:nvPr>
        </p:nvSpPr>
        <p:spPr>
          <a:xfrm>
            <a:off x="6357225" y="988775"/>
            <a:ext cx="2551800" cy="317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196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—"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При выполнении проверочных тестов каждый участник получает баллы за верные ответы. Исходя из суммы баллов определяется место участника в общем рейтинге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196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—"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По окончании программы можно обменять заработанные баллы на подарки в магазине бонусов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196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—"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Магазин бонусов открывается тем участникам, которые завершили все обязательные модули программы и прошли итоговое тестирование, а также опрос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196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—"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В магазине бонусов участнику доступны подарки от организаторов, а также сертификат о прохождении программы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196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—"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Пользователь, выбравший онлайн-режим, может изменить его на интенсивный в личном кабинете </a:t>
            </a:r>
            <a:endParaRPr sz="800">
              <a:solidFill>
                <a:srgbClr val="5F747A"/>
              </a:solidFill>
            </a:endParaRPr>
          </a:p>
        </p:txBody>
      </p:sp>
      <p:sp>
        <p:nvSpPr>
          <p:cNvPr id="188" name="Shape 188"/>
          <p:cNvSpPr txBox="1">
            <a:spLocks noGrp="1"/>
          </p:cNvSpPr>
          <p:nvPr>
            <p:ph type="body" idx="4294967295"/>
          </p:nvPr>
        </p:nvSpPr>
        <p:spPr>
          <a:xfrm>
            <a:off x="553015" y="1586263"/>
            <a:ext cx="2643000" cy="63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После регистрации на сайте business-class.pro пользователь получает доступ к личному кабинету</a:t>
            </a:r>
            <a:endParaRPr sz="800">
              <a:solidFill>
                <a:srgbClr val="5F747A"/>
              </a:solidFill>
            </a:endParaRPr>
          </a:p>
        </p:txBody>
      </p:sp>
      <p:grpSp>
        <p:nvGrpSpPr>
          <p:cNvPr id="189" name="Shape 189"/>
          <p:cNvGrpSpPr/>
          <p:nvPr/>
        </p:nvGrpSpPr>
        <p:grpSpPr>
          <a:xfrm>
            <a:off x="351043" y="2291677"/>
            <a:ext cx="395982" cy="424147"/>
            <a:chOff x="351043" y="1941803"/>
            <a:chExt cx="395982" cy="424147"/>
          </a:xfrm>
        </p:grpSpPr>
        <p:sp>
          <p:nvSpPr>
            <p:cNvPr id="190" name="Shape 190"/>
            <p:cNvSpPr/>
            <p:nvPr/>
          </p:nvSpPr>
          <p:spPr>
            <a:xfrm>
              <a:off x="381925" y="2017950"/>
              <a:ext cx="365100" cy="348000"/>
            </a:xfrm>
            <a:prstGeom prst="rect">
              <a:avLst/>
            </a:prstGeom>
            <a:noFill/>
            <a:ln w="28575" cap="flat" cmpd="sng">
              <a:solidFill>
                <a:srgbClr val="F2F2F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9AE42"/>
                </a:solidFill>
              </a:endParaRPr>
            </a:p>
          </p:txBody>
        </p:sp>
        <p:sp>
          <p:nvSpPr>
            <p:cNvPr id="191" name="Shape 191"/>
            <p:cNvSpPr txBox="1"/>
            <p:nvPr/>
          </p:nvSpPr>
          <p:spPr>
            <a:xfrm>
              <a:off x="351043" y="1941803"/>
              <a:ext cx="302700" cy="30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rgbClr val="79AE42"/>
                  </a:solidFill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 b="1">
                <a:solidFill>
                  <a:srgbClr val="79AE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92" name="Shape 192"/>
          <p:cNvSpPr txBox="1">
            <a:spLocks noGrp="1"/>
          </p:cNvSpPr>
          <p:nvPr>
            <p:ph type="body" idx="4294967295"/>
          </p:nvPr>
        </p:nvSpPr>
        <p:spPr>
          <a:xfrm>
            <a:off x="553015" y="2318238"/>
            <a:ext cx="2643000" cy="63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В личном кабинете отображается тематический план с модулями, а также раздел с вебинарами</a:t>
            </a:r>
            <a:endParaRPr sz="800">
              <a:solidFill>
                <a:srgbClr val="5F747A"/>
              </a:solidFill>
            </a:endParaRPr>
          </a:p>
        </p:txBody>
      </p:sp>
      <p:grpSp>
        <p:nvGrpSpPr>
          <p:cNvPr id="193" name="Shape 193"/>
          <p:cNvGrpSpPr/>
          <p:nvPr/>
        </p:nvGrpSpPr>
        <p:grpSpPr>
          <a:xfrm>
            <a:off x="351043" y="3026589"/>
            <a:ext cx="395982" cy="424147"/>
            <a:chOff x="351043" y="1941803"/>
            <a:chExt cx="395982" cy="424147"/>
          </a:xfrm>
        </p:grpSpPr>
        <p:sp>
          <p:nvSpPr>
            <p:cNvPr id="194" name="Shape 194"/>
            <p:cNvSpPr/>
            <p:nvPr/>
          </p:nvSpPr>
          <p:spPr>
            <a:xfrm>
              <a:off x="381925" y="2017950"/>
              <a:ext cx="365100" cy="348000"/>
            </a:xfrm>
            <a:prstGeom prst="rect">
              <a:avLst/>
            </a:prstGeom>
            <a:noFill/>
            <a:ln w="28575" cap="flat" cmpd="sng">
              <a:solidFill>
                <a:srgbClr val="F2F2F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9AE42"/>
                </a:solidFill>
              </a:endParaRPr>
            </a:p>
          </p:txBody>
        </p:sp>
        <p:sp>
          <p:nvSpPr>
            <p:cNvPr id="195" name="Shape 195"/>
            <p:cNvSpPr txBox="1"/>
            <p:nvPr/>
          </p:nvSpPr>
          <p:spPr>
            <a:xfrm>
              <a:off x="351043" y="1941803"/>
              <a:ext cx="302700" cy="30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rgbClr val="79AE42"/>
                  </a:solidFill>
                  <a:latin typeface="Roboto"/>
                  <a:ea typeface="Roboto"/>
                  <a:cs typeface="Roboto"/>
                  <a:sym typeface="Roboto"/>
                </a:rPr>
                <a:t>3</a:t>
              </a:r>
              <a:endParaRPr sz="1800" b="1">
                <a:solidFill>
                  <a:srgbClr val="79AE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96" name="Shape 196"/>
          <p:cNvSpPr txBox="1">
            <a:spLocks noGrp="1"/>
          </p:cNvSpPr>
          <p:nvPr>
            <p:ph type="body" idx="4294967295"/>
          </p:nvPr>
        </p:nvSpPr>
        <p:spPr>
          <a:xfrm>
            <a:off x="553015" y="3065163"/>
            <a:ext cx="2643000" cy="63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Программа содержит 8 обязательных и 3 дополнительных модуля, в каждом из которых есть 5-8 коротких видеоуроков</a:t>
            </a:r>
            <a:endParaRPr sz="800">
              <a:solidFill>
                <a:srgbClr val="5F747A"/>
              </a:solidFill>
            </a:endParaRPr>
          </a:p>
        </p:txBody>
      </p:sp>
      <p:grpSp>
        <p:nvGrpSpPr>
          <p:cNvPr id="197" name="Shape 197"/>
          <p:cNvGrpSpPr/>
          <p:nvPr/>
        </p:nvGrpSpPr>
        <p:grpSpPr>
          <a:xfrm>
            <a:off x="351043" y="3724978"/>
            <a:ext cx="395982" cy="424147"/>
            <a:chOff x="351043" y="1941803"/>
            <a:chExt cx="395982" cy="424147"/>
          </a:xfrm>
        </p:grpSpPr>
        <p:sp>
          <p:nvSpPr>
            <p:cNvPr id="198" name="Shape 198"/>
            <p:cNvSpPr/>
            <p:nvPr/>
          </p:nvSpPr>
          <p:spPr>
            <a:xfrm>
              <a:off x="381925" y="2017950"/>
              <a:ext cx="365100" cy="348000"/>
            </a:xfrm>
            <a:prstGeom prst="rect">
              <a:avLst/>
            </a:prstGeom>
            <a:noFill/>
            <a:ln w="28575" cap="flat" cmpd="sng">
              <a:solidFill>
                <a:srgbClr val="F2F2F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9AE42"/>
                </a:solidFill>
              </a:endParaRPr>
            </a:p>
          </p:txBody>
        </p:sp>
        <p:sp>
          <p:nvSpPr>
            <p:cNvPr id="199" name="Shape 199"/>
            <p:cNvSpPr txBox="1"/>
            <p:nvPr/>
          </p:nvSpPr>
          <p:spPr>
            <a:xfrm>
              <a:off x="351043" y="1941803"/>
              <a:ext cx="302700" cy="30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rgbClr val="79AE42"/>
                  </a:solidFill>
                  <a:latin typeface="Roboto"/>
                  <a:ea typeface="Roboto"/>
                  <a:cs typeface="Roboto"/>
                  <a:sym typeface="Roboto"/>
                </a:rPr>
                <a:t>4</a:t>
              </a:r>
              <a:endParaRPr sz="1800" b="1">
                <a:solidFill>
                  <a:srgbClr val="79AE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00" name="Shape 200"/>
          <p:cNvSpPr txBox="1">
            <a:spLocks noGrp="1"/>
          </p:cNvSpPr>
          <p:nvPr>
            <p:ph type="body" idx="4294967295"/>
          </p:nvPr>
        </p:nvSpPr>
        <p:spPr>
          <a:xfrm>
            <a:off x="553025" y="3750450"/>
            <a:ext cx="2692500" cy="63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Каждый модуль содержит тестовые и практические задания, список полезной литературы и  шаблоны инструментов, рекомендованных экспертами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01" name="Shape 201"/>
          <p:cNvGrpSpPr/>
          <p:nvPr/>
        </p:nvGrpSpPr>
        <p:grpSpPr>
          <a:xfrm>
            <a:off x="3337093" y="1560802"/>
            <a:ext cx="395982" cy="424147"/>
            <a:chOff x="351043" y="1941803"/>
            <a:chExt cx="395982" cy="424147"/>
          </a:xfrm>
        </p:grpSpPr>
        <p:sp>
          <p:nvSpPr>
            <p:cNvPr id="202" name="Shape 202"/>
            <p:cNvSpPr/>
            <p:nvPr/>
          </p:nvSpPr>
          <p:spPr>
            <a:xfrm>
              <a:off x="381925" y="2017950"/>
              <a:ext cx="365100" cy="348000"/>
            </a:xfrm>
            <a:prstGeom prst="rect">
              <a:avLst/>
            </a:prstGeom>
            <a:noFill/>
            <a:ln w="28575" cap="flat" cmpd="sng">
              <a:solidFill>
                <a:srgbClr val="F2F2F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9AE42"/>
                </a:solidFill>
              </a:endParaRPr>
            </a:p>
          </p:txBody>
        </p:sp>
        <p:sp>
          <p:nvSpPr>
            <p:cNvPr id="203" name="Shape 203"/>
            <p:cNvSpPr txBox="1"/>
            <p:nvPr/>
          </p:nvSpPr>
          <p:spPr>
            <a:xfrm>
              <a:off x="351043" y="1941803"/>
              <a:ext cx="302700" cy="30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rgbClr val="79AE42"/>
                  </a:solidFill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 b="1">
                <a:solidFill>
                  <a:srgbClr val="79AE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04" name="Shape 204"/>
          <p:cNvSpPr txBox="1">
            <a:spLocks noGrp="1"/>
          </p:cNvSpPr>
          <p:nvPr>
            <p:ph type="body" idx="4294967295"/>
          </p:nvPr>
        </p:nvSpPr>
        <p:spPr>
          <a:xfrm>
            <a:off x="3539065" y="1587363"/>
            <a:ext cx="2643000" cy="63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Каждый новый модуль становится доступен участнику только после выполнения всех необходимых заданий из предыдущего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05" name="Shape 205"/>
          <p:cNvGrpSpPr/>
          <p:nvPr/>
        </p:nvGrpSpPr>
        <p:grpSpPr>
          <a:xfrm>
            <a:off x="3337093" y="2295714"/>
            <a:ext cx="395982" cy="424147"/>
            <a:chOff x="351043" y="1941803"/>
            <a:chExt cx="395982" cy="424147"/>
          </a:xfrm>
        </p:grpSpPr>
        <p:sp>
          <p:nvSpPr>
            <p:cNvPr id="206" name="Shape 206"/>
            <p:cNvSpPr/>
            <p:nvPr/>
          </p:nvSpPr>
          <p:spPr>
            <a:xfrm>
              <a:off x="381925" y="2017950"/>
              <a:ext cx="365100" cy="348000"/>
            </a:xfrm>
            <a:prstGeom prst="rect">
              <a:avLst/>
            </a:prstGeom>
            <a:noFill/>
            <a:ln w="28575" cap="flat" cmpd="sng">
              <a:solidFill>
                <a:srgbClr val="F2F2F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9AE42"/>
                </a:solidFill>
              </a:endParaRPr>
            </a:p>
          </p:txBody>
        </p:sp>
        <p:sp>
          <p:nvSpPr>
            <p:cNvPr id="207" name="Shape 207"/>
            <p:cNvSpPr txBox="1"/>
            <p:nvPr/>
          </p:nvSpPr>
          <p:spPr>
            <a:xfrm>
              <a:off x="351043" y="1941803"/>
              <a:ext cx="302700" cy="30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rgbClr val="79AE42"/>
                  </a:solidFill>
                  <a:latin typeface="Roboto"/>
                  <a:ea typeface="Roboto"/>
                  <a:cs typeface="Roboto"/>
                  <a:sym typeface="Roboto"/>
                </a:rPr>
                <a:t>6</a:t>
              </a:r>
              <a:endParaRPr sz="1800" b="1">
                <a:solidFill>
                  <a:srgbClr val="79AE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08" name="Shape 208"/>
          <p:cNvSpPr txBox="1">
            <a:spLocks noGrp="1"/>
          </p:cNvSpPr>
          <p:nvPr>
            <p:ph type="body" idx="4294967295"/>
          </p:nvPr>
        </p:nvSpPr>
        <p:spPr>
          <a:xfrm>
            <a:off x="3539065" y="2334288"/>
            <a:ext cx="2643000" cy="63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В течение программы  участники могут зарегистрироваться на вебинары, во время которых эксперты программы ответят на самые важные вопросы участников</a:t>
            </a:r>
            <a:endParaRPr sz="800">
              <a:solidFill>
                <a:srgbClr val="5F747A"/>
              </a:solidFill>
            </a:endParaRPr>
          </a:p>
        </p:txBody>
      </p:sp>
      <p:cxnSp>
        <p:nvCxnSpPr>
          <p:cNvPr id="209" name="Shape 209"/>
          <p:cNvCxnSpPr/>
          <p:nvPr/>
        </p:nvCxnSpPr>
        <p:spPr>
          <a:xfrm>
            <a:off x="6662235" y="-947195"/>
            <a:ext cx="1886700" cy="0"/>
          </a:xfrm>
          <a:prstGeom prst="straightConnector1">
            <a:avLst/>
          </a:prstGeom>
          <a:noFill/>
          <a:ln w="28575" cap="flat" cmpd="sng">
            <a:solidFill>
              <a:srgbClr val="FED14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0" name="Shape 210"/>
          <p:cNvCxnSpPr/>
          <p:nvPr/>
        </p:nvCxnSpPr>
        <p:spPr>
          <a:xfrm>
            <a:off x="6424500" y="812625"/>
            <a:ext cx="0" cy="350580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dot"/>
            <a:round/>
            <a:headEnd type="none" w="med" len="med"/>
            <a:tailEnd type="none" w="med" len="med"/>
          </a:ln>
        </p:spPr>
      </p:cxnSp>
      <p:pic>
        <p:nvPicPr>
          <p:cNvPr id="211" name="Shape 2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050" y="4731200"/>
            <a:ext cx="1053426" cy="188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2" name="Shape 212"/>
          <p:cNvGrpSpPr/>
          <p:nvPr/>
        </p:nvGrpSpPr>
        <p:grpSpPr>
          <a:xfrm>
            <a:off x="3337093" y="3056089"/>
            <a:ext cx="395982" cy="424147"/>
            <a:chOff x="351043" y="1941803"/>
            <a:chExt cx="395982" cy="424147"/>
          </a:xfrm>
        </p:grpSpPr>
        <p:sp>
          <p:nvSpPr>
            <p:cNvPr id="213" name="Shape 213"/>
            <p:cNvSpPr/>
            <p:nvPr/>
          </p:nvSpPr>
          <p:spPr>
            <a:xfrm>
              <a:off x="381925" y="2017950"/>
              <a:ext cx="365100" cy="348000"/>
            </a:xfrm>
            <a:prstGeom prst="rect">
              <a:avLst/>
            </a:prstGeom>
            <a:noFill/>
            <a:ln w="28575" cap="flat" cmpd="sng">
              <a:solidFill>
                <a:srgbClr val="F2F2F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9AE42"/>
                </a:solidFill>
              </a:endParaRPr>
            </a:p>
          </p:txBody>
        </p:sp>
        <p:sp>
          <p:nvSpPr>
            <p:cNvPr id="214" name="Shape 214"/>
            <p:cNvSpPr txBox="1"/>
            <p:nvPr/>
          </p:nvSpPr>
          <p:spPr>
            <a:xfrm>
              <a:off x="351043" y="1941803"/>
              <a:ext cx="302700" cy="30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rgbClr val="79AE42"/>
                  </a:solidFill>
                  <a:latin typeface="Roboto"/>
                  <a:ea typeface="Roboto"/>
                  <a:cs typeface="Roboto"/>
                  <a:sym typeface="Roboto"/>
                </a:rPr>
                <a:t>7</a:t>
              </a:r>
              <a:endParaRPr sz="1800" b="1">
                <a:solidFill>
                  <a:srgbClr val="79AE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15" name="Shape 215"/>
          <p:cNvSpPr txBox="1">
            <a:spLocks noGrp="1"/>
          </p:cNvSpPr>
          <p:nvPr>
            <p:ph type="body" idx="4294967295"/>
          </p:nvPr>
        </p:nvSpPr>
        <p:spPr>
          <a:xfrm>
            <a:off x="3539065" y="3094663"/>
            <a:ext cx="2643000" cy="63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По окончанию программы участники проходят итоговое тестирование для оценки предпринимательского мышления и усвоенных знаний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16" name="Shape 2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42888" y="4764937"/>
            <a:ext cx="651650" cy="12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Shape 2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74400" y="4746763"/>
            <a:ext cx="509300" cy="157465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Shape 218"/>
          <p:cNvSpPr txBox="1">
            <a:spLocks noGrp="1"/>
          </p:cNvSpPr>
          <p:nvPr>
            <p:ph type="title"/>
          </p:nvPr>
        </p:nvSpPr>
        <p:spPr>
          <a:xfrm>
            <a:off x="235500" y="160775"/>
            <a:ext cx="8596800" cy="51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ОНЛАЙН-ПРОГРАММА</a:t>
            </a:r>
            <a:endParaRPr/>
          </a:p>
        </p:txBody>
      </p:sp>
      <p:sp>
        <p:nvSpPr>
          <p:cNvPr id="219" name="Shape 219"/>
          <p:cNvSpPr txBox="1">
            <a:spLocks noGrp="1"/>
          </p:cNvSpPr>
          <p:nvPr>
            <p:ph type="title" idx="2"/>
          </p:nvPr>
        </p:nvSpPr>
        <p:spPr>
          <a:xfrm>
            <a:off x="235500" y="502076"/>
            <a:ext cx="8596800" cy="27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B7B7B7"/>
                </a:solidFill>
              </a:rPr>
              <a:t>Видеокурс, доступный всем пользователям без ограничения</a:t>
            </a:r>
            <a:endParaRPr>
              <a:solidFill>
                <a:srgbClr val="B7B7B7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B7B7B7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Shape 220"/>
          <p:cNvSpPr txBox="1">
            <a:spLocks noGrp="1"/>
          </p:cNvSpPr>
          <p:nvPr>
            <p:ph type="title" idx="4294967295"/>
          </p:nvPr>
        </p:nvSpPr>
        <p:spPr>
          <a:xfrm>
            <a:off x="6814975" y="673887"/>
            <a:ext cx="2121300" cy="33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5F6165"/>
              </a:buClr>
              <a:buFont typeface="Arial"/>
              <a:buNone/>
            </a:pPr>
            <a:r>
              <a:rPr lang="en" sz="1000" b="1">
                <a:solidFill>
                  <a:srgbClr val="79AE42"/>
                </a:solidFill>
                <a:latin typeface="Roboto"/>
                <a:ea typeface="Roboto"/>
                <a:cs typeface="Roboto"/>
                <a:sym typeface="Roboto"/>
              </a:rPr>
              <a:t>Важно про онлайн-режим</a:t>
            </a:r>
            <a:endParaRPr sz="1000" b="1">
              <a:solidFill>
                <a:srgbClr val="79AE4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" name="Shape 225"/>
          <p:cNvGrpSpPr/>
          <p:nvPr/>
        </p:nvGrpSpPr>
        <p:grpSpPr>
          <a:xfrm>
            <a:off x="351043" y="1560803"/>
            <a:ext cx="395982" cy="424147"/>
            <a:chOff x="351043" y="1941803"/>
            <a:chExt cx="395982" cy="424147"/>
          </a:xfrm>
        </p:grpSpPr>
        <p:sp>
          <p:nvSpPr>
            <p:cNvPr id="226" name="Shape 226"/>
            <p:cNvSpPr/>
            <p:nvPr/>
          </p:nvSpPr>
          <p:spPr>
            <a:xfrm>
              <a:off x="381925" y="2017950"/>
              <a:ext cx="365100" cy="348000"/>
            </a:xfrm>
            <a:prstGeom prst="rect">
              <a:avLst/>
            </a:prstGeom>
            <a:noFill/>
            <a:ln w="28575" cap="flat" cmpd="sng">
              <a:solidFill>
                <a:srgbClr val="F2F2F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37B46"/>
                </a:solidFill>
              </a:endParaRPr>
            </a:p>
          </p:txBody>
        </p:sp>
        <p:sp>
          <p:nvSpPr>
            <p:cNvPr id="227" name="Shape 227"/>
            <p:cNvSpPr txBox="1"/>
            <p:nvPr/>
          </p:nvSpPr>
          <p:spPr>
            <a:xfrm>
              <a:off x="351043" y="1941803"/>
              <a:ext cx="302700" cy="30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rgbClr val="F37B46"/>
                  </a:solidFill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 b="1">
                <a:solidFill>
                  <a:srgbClr val="F37B46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28" name="Shape 228"/>
          <p:cNvSpPr txBox="1">
            <a:spLocks noGrp="1"/>
          </p:cNvSpPr>
          <p:nvPr>
            <p:ph type="body" idx="4294967295"/>
          </p:nvPr>
        </p:nvSpPr>
        <p:spPr>
          <a:xfrm>
            <a:off x="553015" y="1586263"/>
            <a:ext cx="2643000" cy="63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В ходе проведения программы состоятся 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4 очных мастер-класса </a:t>
            </a:r>
            <a:endParaRPr sz="800">
              <a:solidFill>
                <a:srgbClr val="5F747A"/>
              </a:solidFill>
            </a:endParaRPr>
          </a:p>
        </p:txBody>
      </p:sp>
      <p:grpSp>
        <p:nvGrpSpPr>
          <p:cNvPr id="229" name="Shape 229"/>
          <p:cNvGrpSpPr/>
          <p:nvPr/>
        </p:nvGrpSpPr>
        <p:grpSpPr>
          <a:xfrm>
            <a:off x="351043" y="2215477"/>
            <a:ext cx="395982" cy="424147"/>
            <a:chOff x="351043" y="1941803"/>
            <a:chExt cx="395982" cy="424147"/>
          </a:xfrm>
        </p:grpSpPr>
        <p:sp>
          <p:nvSpPr>
            <p:cNvPr id="230" name="Shape 230"/>
            <p:cNvSpPr/>
            <p:nvPr/>
          </p:nvSpPr>
          <p:spPr>
            <a:xfrm>
              <a:off x="381925" y="2017950"/>
              <a:ext cx="365100" cy="348000"/>
            </a:xfrm>
            <a:prstGeom prst="rect">
              <a:avLst/>
            </a:prstGeom>
            <a:noFill/>
            <a:ln w="28575" cap="flat" cmpd="sng">
              <a:solidFill>
                <a:srgbClr val="F2F2F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37B46"/>
                </a:solidFill>
              </a:endParaRPr>
            </a:p>
          </p:txBody>
        </p:sp>
        <p:sp>
          <p:nvSpPr>
            <p:cNvPr id="231" name="Shape 231"/>
            <p:cNvSpPr txBox="1"/>
            <p:nvPr/>
          </p:nvSpPr>
          <p:spPr>
            <a:xfrm>
              <a:off x="351043" y="1941803"/>
              <a:ext cx="302700" cy="30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rgbClr val="F37B46"/>
                  </a:solidFill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 b="1">
                <a:solidFill>
                  <a:srgbClr val="F37B46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32" name="Shape 232"/>
          <p:cNvSpPr txBox="1">
            <a:spLocks noGrp="1"/>
          </p:cNvSpPr>
          <p:nvPr>
            <p:ph type="body" idx="4294967295"/>
          </p:nvPr>
        </p:nvSpPr>
        <p:spPr>
          <a:xfrm>
            <a:off x="553015" y="2242038"/>
            <a:ext cx="2643000" cy="63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На мероприятия приглашаются лидеры рейтинга (топ-500) из регионов-участников программы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33" name="Shape 233"/>
          <p:cNvGrpSpPr/>
          <p:nvPr/>
        </p:nvGrpSpPr>
        <p:grpSpPr>
          <a:xfrm>
            <a:off x="351043" y="2874189"/>
            <a:ext cx="395982" cy="424147"/>
            <a:chOff x="351043" y="1941803"/>
            <a:chExt cx="395982" cy="424147"/>
          </a:xfrm>
        </p:grpSpPr>
        <p:sp>
          <p:nvSpPr>
            <p:cNvPr id="234" name="Shape 234"/>
            <p:cNvSpPr/>
            <p:nvPr/>
          </p:nvSpPr>
          <p:spPr>
            <a:xfrm>
              <a:off x="381925" y="2017950"/>
              <a:ext cx="365100" cy="348000"/>
            </a:xfrm>
            <a:prstGeom prst="rect">
              <a:avLst/>
            </a:prstGeom>
            <a:noFill/>
            <a:ln w="28575" cap="flat" cmpd="sng">
              <a:solidFill>
                <a:srgbClr val="F2F2F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37B46"/>
                </a:solidFill>
              </a:endParaRPr>
            </a:p>
          </p:txBody>
        </p:sp>
        <p:sp>
          <p:nvSpPr>
            <p:cNvPr id="235" name="Shape 235"/>
            <p:cNvSpPr txBox="1"/>
            <p:nvPr/>
          </p:nvSpPr>
          <p:spPr>
            <a:xfrm>
              <a:off x="351043" y="1941803"/>
              <a:ext cx="302700" cy="30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rgbClr val="F37B46"/>
                  </a:solidFill>
                  <a:latin typeface="Roboto"/>
                  <a:ea typeface="Roboto"/>
                  <a:cs typeface="Roboto"/>
                  <a:sym typeface="Roboto"/>
                </a:rPr>
                <a:t>3</a:t>
              </a:r>
              <a:endParaRPr sz="1800" b="1">
                <a:solidFill>
                  <a:srgbClr val="F37B46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36" name="Shape 236"/>
          <p:cNvSpPr txBox="1">
            <a:spLocks noGrp="1"/>
          </p:cNvSpPr>
          <p:nvPr>
            <p:ph type="body" idx="4294967295"/>
          </p:nvPr>
        </p:nvSpPr>
        <p:spPr>
          <a:xfrm>
            <a:off x="553015" y="2912763"/>
            <a:ext cx="2643000" cy="63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Мастер-классы являются частью программы и соответствуют содержанию модулей. 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Темы мероприятий: бизнес-планирование, маркетинг и продажи, финансовый учет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37" name="Shape 237"/>
          <p:cNvGrpSpPr/>
          <p:nvPr/>
        </p:nvGrpSpPr>
        <p:grpSpPr>
          <a:xfrm>
            <a:off x="3337093" y="1560802"/>
            <a:ext cx="395982" cy="424147"/>
            <a:chOff x="351043" y="1941803"/>
            <a:chExt cx="395982" cy="424147"/>
          </a:xfrm>
        </p:grpSpPr>
        <p:sp>
          <p:nvSpPr>
            <p:cNvPr id="238" name="Shape 238"/>
            <p:cNvSpPr/>
            <p:nvPr/>
          </p:nvSpPr>
          <p:spPr>
            <a:xfrm>
              <a:off x="381925" y="2017950"/>
              <a:ext cx="365100" cy="348000"/>
            </a:xfrm>
            <a:prstGeom prst="rect">
              <a:avLst/>
            </a:prstGeom>
            <a:noFill/>
            <a:ln w="28575" cap="flat" cmpd="sng">
              <a:solidFill>
                <a:srgbClr val="F2F2F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37B46"/>
                </a:solidFill>
              </a:endParaRPr>
            </a:p>
          </p:txBody>
        </p:sp>
        <p:sp>
          <p:nvSpPr>
            <p:cNvPr id="239" name="Shape 239"/>
            <p:cNvSpPr txBox="1"/>
            <p:nvPr/>
          </p:nvSpPr>
          <p:spPr>
            <a:xfrm>
              <a:off x="351043" y="1941803"/>
              <a:ext cx="302700" cy="30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rgbClr val="F37B46"/>
                  </a:solidFill>
                  <a:latin typeface="Roboto"/>
                  <a:ea typeface="Roboto"/>
                  <a:cs typeface="Roboto"/>
                  <a:sym typeface="Roboto"/>
                </a:rPr>
                <a:t>4</a:t>
              </a:r>
              <a:endParaRPr sz="1800" b="1">
                <a:solidFill>
                  <a:srgbClr val="F37B46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40" name="Shape 240"/>
          <p:cNvSpPr txBox="1">
            <a:spLocks noGrp="1"/>
          </p:cNvSpPr>
          <p:nvPr>
            <p:ph type="body" idx="4294967295"/>
          </p:nvPr>
        </p:nvSpPr>
        <p:spPr>
          <a:xfrm>
            <a:off x="3539065" y="1587363"/>
            <a:ext cx="2643000" cy="63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Ведущие мастер-классов —  эксперты-практики, как правило, это спикеры видеоуроков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41" name="Shape 241"/>
          <p:cNvGrpSpPr/>
          <p:nvPr/>
        </p:nvGrpSpPr>
        <p:grpSpPr>
          <a:xfrm>
            <a:off x="3337093" y="2219514"/>
            <a:ext cx="395982" cy="424147"/>
            <a:chOff x="351043" y="1941803"/>
            <a:chExt cx="395982" cy="424147"/>
          </a:xfrm>
        </p:grpSpPr>
        <p:sp>
          <p:nvSpPr>
            <p:cNvPr id="242" name="Shape 242"/>
            <p:cNvSpPr/>
            <p:nvPr/>
          </p:nvSpPr>
          <p:spPr>
            <a:xfrm>
              <a:off x="381925" y="2017950"/>
              <a:ext cx="365100" cy="348000"/>
            </a:xfrm>
            <a:prstGeom prst="rect">
              <a:avLst/>
            </a:prstGeom>
            <a:noFill/>
            <a:ln w="28575" cap="flat" cmpd="sng">
              <a:solidFill>
                <a:srgbClr val="F2F2F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37B46"/>
                </a:solidFill>
              </a:endParaRPr>
            </a:p>
          </p:txBody>
        </p:sp>
        <p:sp>
          <p:nvSpPr>
            <p:cNvPr id="243" name="Shape 243"/>
            <p:cNvSpPr txBox="1"/>
            <p:nvPr/>
          </p:nvSpPr>
          <p:spPr>
            <a:xfrm>
              <a:off x="351043" y="1941803"/>
              <a:ext cx="302700" cy="30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rgbClr val="F37B46"/>
                  </a:solidFill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 b="1">
                <a:solidFill>
                  <a:srgbClr val="F37B46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44" name="Shape 244"/>
          <p:cNvSpPr txBox="1">
            <a:spLocks noGrp="1"/>
          </p:cNvSpPr>
          <p:nvPr>
            <p:ph type="body" idx="4294967295"/>
          </p:nvPr>
        </p:nvSpPr>
        <p:spPr>
          <a:xfrm>
            <a:off x="3539065" y="2258088"/>
            <a:ext cx="2643000" cy="63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Каждый мастер-класс длится 8 часов, предполагает командную работу и интерактив с экспертом, решение практических задач и кейсов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</a:endParaRPr>
          </a:p>
        </p:txBody>
      </p:sp>
      <p:cxnSp>
        <p:nvCxnSpPr>
          <p:cNvPr id="245" name="Shape 245"/>
          <p:cNvCxnSpPr/>
          <p:nvPr/>
        </p:nvCxnSpPr>
        <p:spPr>
          <a:xfrm>
            <a:off x="6662235" y="-947195"/>
            <a:ext cx="1886700" cy="0"/>
          </a:xfrm>
          <a:prstGeom prst="straightConnector1">
            <a:avLst/>
          </a:prstGeom>
          <a:noFill/>
          <a:ln w="28575" cap="flat" cmpd="sng">
            <a:solidFill>
              <a:srgbClr val="FED14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6" name="Shape 246"/>
          <p:cNvCxnSpPr/>
          <p:nvPr/>
        </p:nvCxnSpPr>
        <p:spPr>
          <a:xfrm>
            <a:off x="6424500" y="812625"/>
            <a:ext cx="0" cy="350580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dot"/>
            <a:round/>
            <a:headEnd type="none" w="med" len="med"/>
            <a:tailEnd type="none" w="med" len="med"/>
          </a:ln>
        </p:spPr>
      </p:cxnSp>
      <p:pic>
        <p:nvPicPr>
          <p:cNvPr id="247" name="Shape 2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050" y="4731200"/>
            <a:ext cx="1053426" cy="188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8" name="Shape 248"/>
          <p:cNvGrpSpPr/>
          <p:nvPr/>
        </p:nvGrpSpPr>
        <p:grpSpPr>
          <a:xfrm>
            <a:off x="3337093" y="2903689"/>
            <a:ext cx="395982" cy="424147"/>
            <a:chOff x="351043" y="1941803"/>
            <a:chExt cx="395982" cy="424147"/>
          </a:xfrm>
        </p:grpSpPr>
        <p:sp>
          <p:nvSpPr>
            <p:cNvPr id="249" name="Shape 249"/>
            <p:cNvSpPr/>
            <p:nvPr/>
          </p:nvSpPr>
          <p:spPr>
            <a:xfrm>
              <a:off x="381925" y="2017950"/>
              <a:ext cx="365100" cy="348000"/>
            </a:xfrm>
            <a:prstGeom prst="rect">
              <a:avLst/>
            </a:prstGeom>
            <a:noFill/>
            <a:ln w="28575" cap="flat" cmpd="sng">
              <a:solidFill>
                <a:srgbClr val="F2F2F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37B46"/>
                </a:solidFill>
              </a:endParaRPr>
            </a:p>
          </p:txBody>
        </p:sp>
        <p:sp>
          <p:nvSpPr>
            <p:cNvPr id="250" name="Shape 250"/>
            <p:cNvSpPr txBox="1"/>
            <p:nvPr/>
          </p:nvSpPr>
          <p:spPr>
            <a:xfrm>
              <a:off x="351043" y="1941803"/>
              <a:ext cx="302700" cy="30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rgbClr val="F37B46"/>
                  </a:solidFill>
                  <a:latin typeface="Roboto"/>
                  <a:ea typeface="Roboto"/>
                  <a:cs typeface="Roboto"/>
                  <a:sym typeface="Roboto"/>
                </a:rPr>
                <a:t>6</a:t>
              </a:r>
              <a:endParaRPr sz="1800" b="1">
                <a:solidFill>
                  <a:srgbClr val="F37B46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51" name="Shape 251"/>
          <p:cNvSpPr txBox="1">
            <a:spLocks noGrp="1"/>
          </p:cNvSpPr>
          <p:nvPr>
            <p:ph type="body" idx="4294967295"/>
          </p:nvPr>
        </p:nvSpPr>
        <p:spPr>
          <a:xfrm>
            <a:off x="3539065" y="2942263"/>
            <a:ext cx="2643000" cy="63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Обязательным элементом каждого мастер-класса является общение участников (нетворкинг)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52" name="Shape 2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42888" y="4764937"/>
            <a:ext cx="651650" cy="12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Shape 2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74400" y="4746763"/>
            <a:ext cx="509300" cy="157465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Shape 254"/>
          <p:cNvSpPr txBox="1">
            <a:spLocks noGrp="1"/>
          </p:cNvSpPr>
          <p:nvPr>
            <p:ph type="title"/>
          </p:nvPr>
        </p:nvSpPr>
        <p:spPr>
          <a:xfrm>
            <a:off x="235500" y="160775"/>
            <a:ext cx="8596800" cy="51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МАСТЕР-КЛАССЫ В РЕГИОНЕ</a:t>
            </a:r>
            <a:endParaRPr/>
          </a:p>
        </p:txBody>
      </p:sp>
      <p:sp>
        <p:nvSpPr>
          <p:cNvPr id="255" name="Shape 255"/>
          <p:cNvSpPr txBox="1">
            <a:spLocks noGrp="1"/>
          </p:cNvSpPr>
          <p:nvPr>
            <p:ph type="title" idx="2"/>
          </p:nvPr>
        </p:nvSpPr>
        <p:spPr>
          <a:xfrm>
            <a:off x="235500" y="502075"/>
            <a:ext cx="7319700" cy="27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Часть интенсивного режима для лидеров рейтинга (топ-500) </a:t>
            </a:r>
            <a:endParaRPr/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из регионов-участников программы </a:t>
            </a:r>
            <a:endParaRPr/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Shape 256"/>
          <p:cNvSpPr txBox="1">
            <a:spLocks noGrp="1"/>
          </p:cNvSpPr>
          <p:nvPr>
            <p:ph type="body" idx="4294967295"/>
          </p:nvPr>
        </p:nvSpPr>
        <p:spPr>
          <a:xfrm>
            <a:off x="6525125" y="988775"/>
            <a:ext cx="2383800" cy="317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Участники,  заинтересованные в интенсивной программе, допускаются к конкурсному  отбору в данный режим. Для этого необходимо: 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196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—"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Проживать или вести бизнес на территории регионов-участников программы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196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—"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Зарегистрироваться  в программе и отметить желание  участвовать в режиме «Интенсив» не позднее ____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196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—"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Вовремя и удовлетворительно выполнить задания отбора: решить кейс-тест и ответить на мотивационные вопросы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196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—"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Войти в топ-250 участников (основной список участников «Интенсива») или топ-500 участников (дополнительный  список)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*Конкурсный отбор для участия в интенсивной программе осуществляется конкурсной комиссией программы </a:t>
            </a:r>
            <a:endParaRPr sz="800">
              <a:solidFill>
                <a:srgbClr val="5F747A"/>
              </a:solidFill>
            </a:endParaRPr>
          </a:p>
        </p:txBody>
      </p:sp>
      <p:sp>
        <p:nvSpPr>
          <p:cNvPr id="257" name="Shape 257"/>
          <p:cNvSpPr txBox="1">
            <a:spLocks noGrp="1"/>
          </p:cNvSpPr>
          <p:nvPr>
            <p:ph type="title" idx="4294967295"/>
          </p:nvPr>
        </p:nvSpPr>
        <p:spPr>
          <a:xfrm>
            <a:off x="6525125" y="677387"/>
            <a:ext cx="2121300" cy="33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5F6165"/>
              </a:buClr>
              <a:buFont typeface="Arial"/>
              <a:buNone/>
            </a:pPr>
            <a:r>
              <a:rPr lang="en" sz="1000" b="1">
                <a:solidFill>
                  <a:srgbClr val="F37B46"/>
                </a:solidFill>
                <a:latin typeface="Roboto"/>
                <a:ea typeface="Roboto"/>
                <a:cs typeface="Roboto"/>
                <a:sym typeface="Roboto"/>
              </a:rPr>
              <a:t>Важно про интенсивный режим</a:t>
            </a:r>
            <a:endParaRPr sz="1000" b="1">
              <a:solidFill>
                <a:srgbClr val="79AE4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" name="Shape 262"/>
          <p:cNvGrpSpPr/>
          <p:nvPr/>
        </p:nvGrpSpPr>
        <p:grpSpPr>
          <a:xfrm>
            <a:off x="351043" y="1560803"/>
            <a:ext cx="395982" cy="424147"/>
            <a:chOff x="351043" y="1941803"/>
            <a:chExt cx="395982" cy="424147"/>
          </a:xfrm>
        </p:grpSpPr>
        <p:sp>
          <p:nvSpPr>
            <p:cNvPr id="263" name="Shape 263"/>
            <p:cNvSpPr/>
            <p:nvPr/>
          </p:nvSpPr>
          <p:spPr>
            <a:xfrm>
              <a:off x="381925" y="2017950"/>
              <a:ext cx="365100" cy="348000"/>
            </a:xfrm>
            <a:prstGeom prst="rect">
              <a:avLst/>
            </a:prstGeom>
            <a:noFill/>
            <a:ln w="28575" cap="flat" cmpd="sng">
              <a:solidFill>
                <a:srgbClr val="F2F2F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83827"/>
                </a:solidFill>
              </a:endParaRPr>
            </a:p>
          </p:txBody>
        </p:sp>
        <p:sp>
          <p:nvSpPr>
            <p:cNvPr id="264" name="Shape 264"/>
            <p:cNvSpPr txBox="1"/>
            <p:nvPr/>
          </p:nvSpPr>
          <p:spPr>
            <a:xfrm>
              <a:off x="351043" y="1941803"/>
              <a:ext cx="302700" cy="30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rgbClr val="D83827"/>
                  </a:solidFill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 b="1">
                <a:solidFill>
                  <a:srgbClr val="D83827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65" name="Shape 265"/>
          <p:cNvSpPr txBox="1">
            <a:spLocks noGrp="1"/>
          </p:cNvSpPr>
          <p:nvPr>
            <p:ph type="body" idx="4294967295"/>
          </p:nvPr>
        </p:nvSpPr>
        <p:spPr>
          <a:xfrm>
            <a:off x="6424500" y="1553300"/>
            <a:ext cx="2253300" cy="297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196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—"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Участник должен пройти 4 модуля на сайте программы в течение двух месяцев после прохождения отбора в режим «Интенсив»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196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—"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Участник должен иметь собственный активный бизнес (не просто идею)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196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—"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Участник должен пройти обучение по наставничеству и успешно сдать тест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196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800"/>
              <a:buFont typeface="Roboto"/>
              <a:buChar char="—"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При слишком высоком числе участников приоритет отдается участникам с наивысшими баллами за прохождение 4-х модулей при наименьшем сроке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spcBef>
                <a:spcPts val="1600"/>
              </a:spcBef>
              <a:spcAft>
                <a:spcPts val="160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6" name="Shape 266"/>
          <p:cNvSpPr txBox="1">
            <a:spLocks noGrp="1"/>
          </p:cNvSpPr>
          <p:nvPr>
            <p:ph type="body" idx="4294967295"/>
          </p:nvPr>
        </p:nvSpPr>
        <p:spPr>
          <a:xfrm>
            <a:off x="553015" y="1586263"/>
            <a:ext cx="2643000" cy="63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Топ-70 участников режима «Интенсив» с активным бизнесом (из топ-250) получают возможность участвовать в конкурсе на получение наставника</a:t>
            </a:r>
            <a:endParaRPr sz="11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67" name="Shape 267"/>
          <p:cNvGrpSpPr/>
          <p:nvPr/>
        </p:nvGrpSpPr>
        <p:grpSpPr>
          <a:xfrm>
            <a:off x="351043" y="2367877"/>
            <a:ext cx="395982" cy="424147"/>
            <a:chOff x="351043" y="1941803"/>
            <a:chExt cx="395982" cy="424147"/>
          </a:xfrm>
        </p:grpSpPr>
        <p:sp>
          <p:nvSpPr>
            <p:cNvPr id="268" name="Shape 268"/>
            <p:cNvSpPr/>
            <p:nvPr/>
          </p:nvSpPr>
          <p:spPr>
            <a:xfrm>
              <a:off x="381925" y="2017950"/>
              <a:ext cx="365100" cy="348000"/>
            </a:xfrm>
            <a:prstGeom prst="rect">
              <a:avLst/>
            </a:prstGeom>
            <a:noFill/>
            <a:ln w="28575" cap="flat" cmpd="sng">
              <a:solidFill>
                <a:srgbClr val="F2F2F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83827"/>
                </a:solidFill>
              </a:endParaRPr>
            </a:p>
          </p:txBody>
        </p:sp>
        <p:sp>
          <p:nvSpPr>
            <p:cNvPr id="269" name="Shape 269"/>
            <p:cNvSpPr txBox="1"/>
            <p:nvPr/>
          </p:nvSpPr>
          <p:spPr>
            <a:xfrm>
              <a:off x="351043" y="1941803"/>
              <a:ext cx="302700" cy="30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rgbClr val="D83827"/>
                  </a:solidFill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 b="1">
                <a:solidFill>
                  <a:srgbClr val="D83827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70" name="Shape 270"/>
          <p:cNvSpPr txBox="1">
            <a:spLocks noGrp="1"/>
          </p:cNvSpPr>
          <p:nvPr>
            <p:ph type="body" idx="4294967295"/>
          </p:nvPr>
        </p:nvSpPr>
        <p:spPr>
          <a:xfrm>
            <a:off x="553015" y="2394438"/>
            <a:ext cx="2643000" cy="63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В программе участвует ~ 100 наставников-волонтеров (на начало 2018г.) и каждый месяц сообщество растет на несколько десятков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71" name="Shape 271"/>
          <p:cNvGrpSpPr/>
          <p:nvPr/>
        </p:nvGrpSpPr>
        <p:grpSpPr>
          <a:xfrm>
            <a:off x="351043" y="3286314"/>
            <a:ext cx="395982" cy="424147"/>
            <a:chOff x="351043" y="1941803"/>
            <a:chExt cx="395982" cy="424147"/>
          </a:xfrm>
        </p:grpSpPr>
        <p:sp>
          <p:nvSpPr>
            <p:cNvPr id="272" name="Shape 272"/>
            <p:cNvSpPr/>
            <p:nvPr/>
          </p:nvSpPr>
          <p:spPr>
            <a:xfrm>
              <a:off x="381925" y="2017950"/>
              <a:ext cx="365100" cy="348000"/>
            </a:xfrm>
            <a:prstGeom prst="rect">
              <a:avLst/>
            </a:prstGeom>
            <a:noFill/>
            <a:ln w="28575" cap="flat" cmpd="sng">
              <a:solidFill>
                <a:srgbClr val="F2F2F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83827"/>
                </a:solidFill>
              </a:endParaRPr>
            </a:p>
          </p:txBody>
        </p:sp>
        <p:sp>
          <p:nvSpPr>
            <p:cNvPr id="273" name="Shape 273"/>
            <p:cNvSpPr txBox="1"/>
            <p:nvPr/>
          </p:nvSpPr>
          <p:spPr>
            <a:xfrm>
              <a:off x="351043" y="1941803"/>
              <a:ext cx="302700" cy="30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rgbClr val="D83827"/>
                  </a:solidFill>
                  <a:latin typeface="Roboto"/>
                  <a:ea typeface="Roboto"/>
                  <a:cs typeface="Roboto"/>
                  <a:sym typeface="Roboto"/>
                </a:rPr>
                <a:t>3</a:t>
              </a:r>
              <a:endParaRPr sz="1800" b="1">
                <a:solidFill>
                  <a:srgbClr val="D83827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74" name="Shape 274"/>
          <p:cNvSpPr txBox="1">
            <a:spLocks noGrp="1"/>
          </p:cNvSpPr>
          <p:nvPr>
            <p:ph type="body" idx="4294967295"/>
          </p:nvPr>
        </p:nvSpPr>
        <p:spPr>
          <a:xfrm>
            <a:off x="553015" y="3324888"/>
            <a:ext cx="2643000" cy="63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Каждый наставник работает с ~ 3 участниками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Наставник и участник общаются онлайн. Примерно 5 мес, ~1 раз в 2 нед. 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75" name="Shape 275"/>
          <p:cNvGrpSpPr/>
          <p:nvPr/>
        </p:nvGrpSpPr>
        <p:grpSpPr>
          <a:xfrm>
            <a:off x="3333481" y="1554703"/>
            <a:ext cx="395982" cy="424147"/>
            <a:chOff x="351043" y="1941803"/>
            <a:chExt cx="395982" cy="424147"/>
          </a:xfrm>
        </p:grpSpPr>
        <p:sp>
          <p:nvSpPr>
            <p:cNvPr id="276" name="Shape 276"/>
            <p:cNvSpPr/>
            <p:nvPr/>
          </p:nvSpPr>
          <p:spPr>
            <a:xfrm>
              <a:off x="381925" y="2017950"/>
              <a:ext cx="365100" cy="348000"/>
            </a:xfrm>
            <a:prstGeom prst="rect">
              <a:avLst/>
            </a:prstGeom>
            <a:noFill/>
            <a:ln w="28575" cap="flat" cmpd="sng">
              <a:solidFill>
                <a:srgbClr val="F2F2F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83827"/>
                </a:solidFill>
              </a:endParaRPr>
            </a:p>
          </p:txBody>
        </p:sp>
        <p:sp>
          <p:nvSpPr>
            <p:cNvPr id="277" name="Shape 277"/>
            <p:cNvSpPr txBox="1"/>
            <p:nvPr/>
          </p:nvSpPr>
          <p:spPr>
            <a:xfrm>
              <a:off x="351043" y="1941803"/>
              <a:ext cx="302700" cy="30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rgbClr val="D83827"/>
                  </a:solidFill>
                  <a:latin typeface="Roboto"/>
                  <a:ea typeface="Roboto"/>
                  <a:cs typeface="Roboto"/>
                  <a:sym typeface="Roboto"/>
                </a:rPr>
                <a:t>4</a:t>
              </a:r>
              <a:endParaRPr sz="1800" b="1">
                <a:solidFill>
                  <a:srgbClr val="D83827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78" name="Shape 278"/>
          <p:cNvSpPr txBox="1">
            <a:spLocks noGrp="1"/>
          </p:cNvSpPr>
          <p:nvPr>
            <p:ph type="body" idx="4294967295"/>
          </p:nvPr>
        </p:nvSpPr>
        <p:spPr>
          <a:xfrm>
            <a:off x="3535453" y="1580163"/>
            <a:ext cx="2643000" cy="63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Наставник поддерживает участника и помогает ему развиваться, опираясь на свой опыт ведения бизнеса и методологию программы «Бизнес класс»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79" name="Shape 279"/>
          <p:cNvGrpSpPr/>
          <p:nvPr/>
        </p:nvGrpSpPr>
        <p:grpSpPr>
          <a:xfrm>
            <a:off x="3337093" y="2394452"/>
            <a:ext cx="395982" cy="424147"/>
            <a:chOff x="351043" y="1941803"/>
            <a:chExt cx="395982" cy="424147"/>
          </a:xfrm>
        </p:grpSpPr>
        <p:sp>
          <p:nvSpPr>
            <p:cNvPr id="280" name="Shape 280"/>
            <p:cNvSpPr/>
            <p:nvPr/>
          </p:nvSpPr>
          <p:spPr>
            <a:xfrm>
              <a:off x="381925" y="2017950"/>
              <a:ext cx="365100" cy="348000"/>
            </a:xfrm>
            <a:prstGeom prst="rect">
              <a:avLst/>
            </a:prstGeom>
            <a:noFill/>
            <a:ln w="28575" cap="flat" cmpd="sng">
              <a:solidFill>
                <a:srgbClr val="F2F2F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83827"/>
                </a:solidFill>
              </a:endParaRPr>
            </a:p>
          </p:txBody>
        </p:sp>
        <p:sp>
          <p:nvSpPr>
            <p:cNvPr id="281" name="Shape 281"/>
            <p:cNvSpPr txBox="1"/>
            <p:nvPr/>
          </p:nvSpPr>
          <p:spPr>
            <a:xfrm>
              <a:off x="351043" y="1941803"/>
              <a:ext cx="302700" cy="30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rgbClr val="D83827"/>
                  </a:solidFill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800" b="1">
                <a:solidFill>
                  <a:srgbClr val="D83827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82" name="Shape 282"/>
          <p:cNvSpPr txBox="1">
            <a:spLocks noGrp="1"/>
          </p:cNvSpPr>
          <p:nvPr>
            <p:ph type="body" idx="4294967295"/>
          </p:nvPr>
        </p:nvSpPr>
        <p:spPr>
          <a:xfrm>
            <a:off x="3539065" y="2421013"/>
            <a:ext cx="2643000" cy="63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Участники могут обсуждать с наставниками вопросы развития бизнеса, анализировать текущие бизнес-процессы, советоваться по вопросам заключения партнерств и масштабирования бизнеса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83" name="Shape 283"/>
          <p:cNvCxnSpPr/>
          <p:nvPr/>
        </p:nvCxnSpPr>
        <p:spPr>
          <a:xfrm>
            <a:off x="6662235" y="-947195"/>
            <a:ext cx="1886700" cy="0"/>
          </a:xfrm>
          <a:prstGeom prst="straightConnector1">
            <a:avLst/>
          </a:prstGeom>
          <a:noFill/>
          <a:ln w="28575" cap="flat" cmpd="sng">
            <a:solidFill>
              <a:srgbClr val="FED14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4" name="Shape 284"/>
          <p:cNvSpPr txBox="1">
            <a:spLocks noGrp="1"/>
          </p:cNvSpPr>
          <p:nvPr>
            <p:ph type="title" idx="4294967295"/>
          </p:nvPr>
        </p:nvSpPr>
        <p:spPr>
          <a:xfrm>
            <a:off x="6814975" y="1009812"/>
            <a:ext cx="2121300" cy="33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5F6165"/>
              </a:buClr>
              <a:buFont typeface="Arial"/>
              <a:buNone/>
            </a:pPr>
            <a:r>
              <a:rPr lang="en" sz="1000" b="1">
                <a:solidFill>
                  <a:srgbClr val="D83827"/>
                </a:solidFill>
                <a:latin typeface="Roboto"/>
                <a:ea typeface="Roboto"/>
                <a:cs typeface="Roboto"/>
                <a:sym typeface="Roboto"/>
              </a:rPr>
              <a:t>Условия получения наставника</a:t>
            </a:r>
            <a:endParaRPr sz="1000" b="1">
              <a:solidFill>
                <a:srgbClr val="D83827"/>
              </a:solidFill>
            </a:endParaRPr>
          </a:p>
        </p:txBody>
      </p:sp>
      <p:cxnSp>
        <p:nvCxnSpPr>
          <p:cNvPr id="285" name="Shape 285"/>
          <p:cNvCxnSpPr/>
          <p:nvPr/>
        </p:nvCxnSpPr>
        <p:spPr>
          <a:xfrm>
            <a:off x="6424500" y="812625"/>
            <a:ext cx="0" cy="350580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dot"/>
            <a:round/>
            <a:headEnd type="none" w="med" len="med"/>
            <a:tailEnd type="none" w="med" len="med"/>
          </a:ln>
        </p:spPr>
      </p:cxnSp>
      <p:pic>
        <p:nvPicPr>
          <p:cNvPr id="286" name="Shape 2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050" y="4731200"/>
            <a:ext cx="1053426" cy="1886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7" name="Shape 287"/>
          <p:cNvCxnSpPr/>
          <p:nvPr/>
        </p:nvCxnSpPr>
        <p:spPr>
          <a:xfrm>
            <a:off x="351040" y="1239555"/>
            <a:ext cx="1886700" cy="0"/>
          </a:xfrm>
          <a:prstGeom prst="straightConnector1">
            <a:avLst/>
          </a:prstGeom>
          <a:noFill/>
          <a:ln w="28575" cap="flat" cmpd="sng">
            <a:solidFill>
              <a:srgbClr val="D83827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88" name="Shape 2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42888" y="4764937"/>
            <a:ext cx="651650" cy="12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Shape 28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74400" y="4746763"/>
            <a:ext cx="509300" cy="157465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Shape 290"/>
          <p:cNvSpPr txBox="1">
            <a:spLocks noGrp="1"/>
          </p:cNvSpPr>
          <p:nvPr>
            <p:ph type="title"/>
          </p:nvPr>
        </p:nvSpPr>
        <p:spPr>
          <a:xfrm>
            <a:off x="235500" y="160775"/>
            <a:ext cx="8596800" cy="51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РАБОТА С НАСТАВНИКОМ</a:t>
            </a:r>
            <a:endParaRPr/>
          </a:p>
        </p:txBody>
      </p:sp>
      <p:sp>
        <p:nvSpPr>
          <p:cNvPr id="291" name="Shape 291"/>
          <p:cNvSpPr txBox="1">
            <a:spLocks noGrp="1"/>
          </p:cNvSpPr>
          <p:nvPr>
            <p:ph type="title" idx="2"/>
          </p:nvPr>
        </p:nvSpPr>
        <p:spPr>
          <a:xfrm>
            <a:off x="235500" y="502076"/>
            <a:ext cx="8596800" cy="27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Часть интенсивного режима для лидеров общего рейтинга (топ-250) </a:t>
            </a:r>
            <a:endParaRPr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из всех регионов-участников программы 2018 года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" name="Shape 296"/>
          <p:cNvGrpSpPr/>
          <p:nvPr/>
        </p:nvGrpSpPr>
        <p:grpSpPr>
          <a:xfrm>
            <a:off x="351043" y="1560803"/>
            <a:ext cx="395982" cy="424147"/>
            <a:chOff x="351043" y="1941803"/>
            <a:chExt cx="395982" cy="424147"/>
          </a:xfrm>
        </p:grpSpPr>
        <p:sp>
          <p:nvSpPr>
            <p:cNvPr id="297" name="Shape 297"/>
            <p:cNvSpPr/>
            <p:nvPr/>
          </p:nvSpPr>
          <p:spPr>
            <a:xfrm>
              <a:off x="381925" y="2017950"/>
              <a:ext cx="365100" cy="348000"/>
            </a:xfrm>
            <a:prstGeom prst="rect">
              <a:avLst/>
            </a:prstGeom>
            <a:noFill/>
            <a:ln w="28575" cap="flat" cmpd="sng">
              <a:solidFill>
                <a:srgbClr val="F2F2F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ED142"/>
                </a:solidFill>
              </a:endParaRPr>
            </a:p>
          </p:txBody>
        </p:sp>
        <p:sp>
          <p:nvSpPr>
            <p:cNvPr id="298" name="Shape 298"/>
            <p:cNvSpPr txBox="1"/>
            <p:nvPr/>
          </p:nvSpPr>
          <p:spPr>
            <a:xfrm>
              <a:off x="351043" y="1941803"/>
              <a:ext cx="302700" cy="30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rgbClr val="FED142"/>
                  </a:solidFill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800" b="1">
                <a:solidFill>
                  <a:srgbClr val="FED1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99" name="Shape 299"/>
          <p:cNvSpPr txBox="1">
            <a:spLocks noGrp="1"/>
          </p:cNvSpPr>
          <p:nvPr>
            <p:ph type="body" idx="4294967295"/>
          </p:nvPr>
        </p:nvSpPr>
        <p:spPr>
          <a:xfrm>
            <a:off x="6838850" y="1553300"/>
            <a:ext cx="1839000" cy="317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Для участия в вебинаре необходимо зарегистрироваться на него заранее в личном кабинете участника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spcBef>
                <a:spcPts val="1600"/>
              </a:spcBef>
              <a:spcAft>
                <a:spcPts val="160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0" name="Shape 300"/>
          <p:cNvSpPr txBox="1">
            <a:spLocks noGrp="1"/>
          </p:cNvSpPr>
          <p:nvPr>
            <p:ph type="body" idx="4294967295"/>
          </p:nvPr>
        </p:nvSpPr>
        <p:spPr>
          <a:xfrm>
            <a:off x="553015" y="1586263"/>
            <a:ext cx="2643000" cy="63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В программе существуют два вида вебинаров: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01" name="Shape 301"/>
          <p:cNvGrpSpPr/>
          <p:nvPr/>
        </p:nvGrpSpPr>
        <p:grpSpPr>
          <a:xfrm>
            <a:off x="3384718" y="1562351"/>
            <a:ext cx="395982" cy="424147"/>
            <a:chOff x="351043" y="1941803"/>
            <a:chExt cx="395982" cy="424147"/>
          </a:xfrm>
        </p:grpSpPr>
        <p:sp>
          <p:nvSpPr>
            <p:cNvPr id="302" name="Shape 302"/>
            <p:cNvSpPr/>
            <p:nvPr/>
          </p:nvSpPr>
          <p:spPr>
            <a:xfrm>
              <a:off x="381925" y="2017950"/>
              <a:ext cx="365100" cy="348000"/>
            </a:xfrm>
            <a:prstGeom prst="rect">
              <a:avLst/>
            </a:prstGeom>
            <a:noFill/>
            <a:ln w="28575" cap="flat" cmpd="sng">
              <a:solidFill>
                <a:srgbClr val="F2F2F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ED142"/>
                </a:solidFill>
              </a:endParaRPr>
            </a:p>
          </p:txBody>
        </p:sp>
        <p:sp>
          <p:nvSpPr>
            <p:cNvPr id="303" name="Shape 303"/>
            <p:cNvSpPr txBox="1"/>
            <p:nvPr/>
          </p:nvSpPr>
          <p:spPr>
            <a:xfrm>
              <a:off x="351043" y="1941803"/>
              <a:ext cx="302700" cy="30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rgbClr val="FED142"/>
                  </a:solidFill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800" b="1">
                <a:solidFill>
                  <a:srgbClr val="FED1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304" name="Shape 304"/>
          <p:cNvSpPr txBox="1">
            <a:spLocks noGrp="1"/>
          </p:cNvSpPr>
          <p:nvPr>
            <p:ph type="body" idx="4294967295"/>
          </p:nvPr>
        </p:nvSpPr>
        <p:spPr>
          <a:xfrm>
            <a:off x="3586690" y="1588912"/>
            <a:ext cx="2643000" cy="63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Все проведенные вебинары записываются и хранятся в архиве. Участник всегда может вернуться к нужной информации из прошедшего вебинара или посмотреть вебинар в записи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05" name="Shape 305"/>
          <p:cNvCxnSpPr/>
          <p:nvPr/>
        </p:nvCxnSpPr>
        <p:spPr>
          <a:xfrm>
            <a:off x="6662235" y="-947195"/>
            <a:ext cx="1886700" cy="0"/>
          </a:xfrm>
          <a:prstGeom prst="straightConnector1">
            <a:avLst/>
          </a:prstGeom>
          <a:noFill/>
          <a:ln w="28575" cap="flat" cmpd="sng">
            <a:solidFill>
              <a:srgbClr val="FED14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06" name="Shape 306"/>
          <p:cNvSpPr txBox="1">
            <a:spLocks noGrp="1"/>
          </p:cNvSpPr>
          <p:nvPr>
            <p:ph type="title" idx="4294967295"/>
          </p:nvPr>
        </p:nvSpPr>
        <p:spPr>
          <a:xfrm>
            <a:off x="6814975" y="1009812"/>
            <a:ext cx="2121300" cy="33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5F6165"/>
              </a:buClr>
              <a:buFont typeface="Arial"/>
              <a:buNone/>
            </a:pPr>
            <a:r>
              <a:rPr lang="en" sz="1000" b="1">
                <a:solidFill>
                  <a:srgbClr val="FED142"/>
                </a:solidFill>
                <a:latin typeface="Roboto"/>
                <a:ea typeface="Roboto"/>
                <a:cs typeface="Roboto"/>
                <a:sym typeface="Roboto"/>
              </a:rPr>
              <a:t>Важно</a:t>
            </a:r>
            <a:endParaRPr sz="1000" b="1">
              <a:solidFill>
                <a:srgbClr val="FED142"/>
              </a:solidFill>
            </a:endParaRPr>
          </a:p>
        </p:txBody>
      </p:sp>
      <p:cxnSp>
        <p:nvCxnSpPr>
          <p:cNvPr id="307" name="Shape 307"/>
          <p:cNvCxnSpPr/>
          <p:nvPr/>
        </p:nvCxnSpPr>
        <p:spPr>
          <a:xfrm>
            <a:off x="6424500" y="812625"/>
            <a:ext cx="0" cy="350580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dot"/>
            <a:round/>
            <a:headEnd type="none" w="med" len="med"/>
            <a:tailEnd type="none" w="med" len="med"/>
          </a:ln>
        </p:spPr>
      </p:cxnSp>
      <p:pic>
        <p:nvPicPr>
          <p:cNvPr id="308" name="Shape 3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050" y="4731200"/>
            <a:ext cx="1053426" cy="188600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Shape 309"/>
          <p:cNvSpPr txBox="1">
            <a:spLocks noGrp="1"/>
          </p:cNvSpPr>
          <p:nvPr>
            <p:ph type="body" idx="4294967295"/>
          </p:nvPr>
        </p:nvSpPr>
        <p:spPr>
          <a:xfrm>
            <a:off x="372033" y="1917975"/>
            <a:ext cx="2552700" cy="108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79400" rtl="0">
              <a:spcBef>
                <a:spcPts val="0"/>
              </a:spcBef>
              <a:spcAft>
                <a:spcPts val="0"/>
              </a:spcAft>
              <a:buClr>
                <a:srgbClr val="FED142"/>
              </a:buClr>
              <a:buSzPts val="800"/>
              <a:buFont typeface="Roboto"/>
              <a:buChar char="●"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Модульные вебинары содержат дополнительную к основному контенту видеоуроков информацию, их проводят эксперты-ведущие видеоуроков. Данный вид вебинаров доступен всем зарегистрированным участникам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0" name="Shape 310"/>
          <p:cNvSpPr txBox="1">
            <a:spLocks noGrp="1"/>
          </p:cNvSpPr>
          <p:nvPr>
            <p:ph type="body" idx="4294967295"/>
          </p:nvPr>
        </p:nvSpPr>
        <p:spPr>
          <a:xfrm>
            <a:off x="372033" y="3049200"/>
            <a:ext cx="2552700" cy="108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79400" rtl="0">
              <a:spcBef>
                <a:spcPts val="0"/>
              </a:spcBef>
              <a:spcAft>
                <a:spcPts val="0"/>
              </a:spcAft>
              <a:buClr>
                <a:srgbClr val="FED142"/>
              </a:buClr>
              <a:buSzPts val="800"/>
              <a:buFont typeface="Roboto"/>
              <a:buChar char="●"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Практические вебинары проводят преимущественно эксперты-ведущие модулей, на которых они дают обратную связь по практическим заданиям, присланным заранее от участников программы. Этот вид вебинаров доступен только участникам интенсивной программы (топ-500)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11" name="Shape 3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42888" y="4764937"/>
            <a:ext cx="651650" cy="12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Shape 3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74400" y="4746763"/>
            <a:ext cx="509300" cy="157465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Shape 313"/>
          <p:cNvSpPr txBox="1">
            <a:spLocks noGrp="1"/>
          </p:cNvSpPr>
          <p:nvPr>
            <p:ph type="title"/>
          </p:nvPr>
        </p:nvSpPr>
        <p:spPr>
          <a:xfrm>
            <a:off x="235500" y="160775"/>
            <a:ext cx="8596800" cy="51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ВЕБИНАРЫ И КОНСУЛЬТАЦИИ</a:t>
            </a:r>
            <a:endParaRPr/>
          </a:p>
        </p:txBody>
      </p:sp>
      <p:sp>
        <p:nvSpPr>
          <p:cNvPr id="314" name="Shape 314"/>
          <p:cNvSpPr txBox="1">
            <a:spLocks noGrp="1"/>
          </p:cNvSpPr>
          <p:nvPr>
            <p:ph type="title" idx="2"/>
          </p:nvPr>
        </p:nvSpPr>
        <p:spPr>
          <a:xfrm>
            <a:off x="235500" y="502076"/>
            <a:ext cx="8596800" cy="27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Часть программы, доступная всем группам участников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Shape 328"/>
          <p:cNvSpPr txBox="1">
            <a:spLocks noGrp="1"/>
          </p:cNvSpPr>
          <p:nvPr>
            <p:ph type="body" idx="4294967295"/>
          </p:nvPr>
        </p:nvSpPr>
        <p:spPr>
          <a:xfrm>
            <a:off x="284742" y="2541075"/>
            <a:ext cx="1897800" cy="38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Тимур Соколов</a:t>
            </a:r>
            <a:endParaRPr sz="1200" b="1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9" name="Shape 329"/>
          <p:cNvSpPr txBox="1">
            <a:spLocks noGrp="1"/>
          </p:cNvSpPr>
          <p:nvPr>
            <p:ph type="body" idx="4294967295"/>
          </p:nvPr>
        </p:nvSpPr>
        <p:spPr>
          <a:xfrm>
            <a:off x="284741" y="2866600"/>
            <a:ext cx="1764600" cy="5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Эксперт по командному взаимодействию и достижению максимальных результатов в бизнесе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endParaRPr sz="800">
              <a:solidFill>
                <a:srgbClr val="5F747A"/>
              </a:solidFill>
            </a:endParaRPr>
          </a:p>
        </p:txBody>
      </p:sp>
      <p:cxnSp>
        <p:nvCxnSpPr>
          <p:cNvPr id="330" name="Shape 330"/>
          <p:cNvCxnSpPr/>
          <p:nvPr/>
        </p:nvCxnSpPr>
        <p:spPr>
          <a:xfrm>
            <a:off x="370375" y="2410317"/>
            <a:ext cx="1658100" cy="0"/>
          </a:xfrm>
          <a:prstGeom prst="straightConnector1">
            <a:avLst/>
          </a:prstGeom>
          <a:noFill/>
          <a:ln w="28575" cap="flat" cmpd="sng">
            <a:solidFill>
              <a:srgbClr val="FED14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1" name="Shape 331"/>
          <p:cNvCxnSpPr/>
          <p:nvPr/>
        </p:nvCxnSpPr>
        <p:spPr>
          <a:xfrm>
            <a:off x="370375" y="4370542"/>
            <a:ext cx="1658100" cy="0"/>
          </a:xfrm>
          <a:prstGeom prst="straightConnector1">
            <a:avLst/>
          </a:prstGeom>
          <a:noFill/>
          <a:ln w="9525" cap="flat" cmpd="sng">
            <a:solidFill>
              <a:srgbClr val="FED14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2" name="Shape 332"/>
          <p:cNvSpPr txBox="1">
            <a:spLocks noGrp="1"/>
          </p:cNvSpPr>
          <p:nvPr>
            <p:ph type="body" idx="4294967295"/>
          </p:nvPr>
        </p:nvSpPr>
        <p:spPr>
          <a:xfrm>
            <a:off x="38847" y="3744296"/>
            <a:ext cx="2360100" cy="66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190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700"/>
              <a:buFont typeface="Roboto"/>
              <a:buChar char="—"/>
            </a:pPr>
            <a:r>
              <a:rPr lang="en" sz="7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Управление персоналом</a:t>
            </a:r>
            <a:endParaRPr sz="7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190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700"/>
              <a:buFont typeface="Roboto"/>
              <a:buChar char="—"/>
            </a:pPr>
            <a:r>
              <a:rPr lang="en" sz="7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Идея бизнеса</a:t>
            </a:r>
            <a:endParaRPr sz="7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190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700"/>
              <a:buFont typeface="Roboto"/>
              <a:buChar char="—"/>
            </a:pPr>
            <a:r>
              <a:rPr lang="en" sz="7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Команда проекта</a:t>
            </a:r>
            <a:endParaRPr sz="7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190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700"/>
              <a:buFont typeface="Roboto"/>
              <a:buChar char="—"/>
            </a:pPr>
            <a:r>
              <a:rPr lang="en" sz="7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Миссия и стратегия компании</a:t>
            </a:r>
            <a:endParaRPr sz="7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endParaRPr sz="700">
              <a:solidFill>
                <a:srgbClr val="5F747A"/>
              </a:solidFill>
            </a:endParaRPr>
          </a:p>
        </p:txBody>
      </p:sp>
      <p:pic>
        <p:nvPicPr>
          <p:cNvPr id="333" name="Shape 333" descr="sokolov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0775" y="761569"/>
            <a:ext cx="2500157" cy="1635925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Shape 334"/>
          <p:cNvSpPr txBox="1">
            <a:spLocks noGrp="1"/>
          </p:cNvSpPr>
          <p:nvPr>
            <p:ph type="body" idx="4294967295"/>
          </p:nvPr>
        </p:nvSpPr>
        <p:spPr>
          <a:xfrm>
            <a:off x="3094072" y="3960639"/>
            <a:ext cx="2360100" cy="66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190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700"/>
              <a:buFont typeface="Roboto"/>
              <a:buChar char="—"/>
            </a:pPr>
            <a:r>
              <a:rPr lang="en" sz="7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Бизнес-моделирование</a:t>
            </a:r>
            <a:endParaRPr sz="7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190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700"/>
              <a:buFont typeface="Roboto"/>
              <a:buChar char="—"/>
            </a:pPr>
            <a:r>
              <a:rPr lang="en" sz="7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Управление сервисом</a:t>
            </a:r>
            <a:endParaRPr sz="7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endParaRPr sz="700">
              <a:solidFill>
                <a:srgbClr val="5F747A"/>
              </a:solidFill>
            </a:endParaRPr>
          </a:p>
        </p:txBody>
      </p:sp>
      <p:sp>
        <p:nvSpPr>
          <p:cNvPr id="335" name="Shape 335"/>
          <p:cNvSpPr txBox="1">
            <a:spLocks noGrp="1"/>
          </p:cNvSpPr>
          <p:nvPr>
            <p:ph type="body" idx="4294967295"/>
          </p:nvPr>
        </p:nvSpPr>
        <p:spPr>
          <a:xfrm>
            <a:off x="3338727" y="2541075"/>
            <a:ext cx="1764600" cy="38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Елена Малькова</a:t>
            </a:r>
            <a:endParaRPr sz="1200" b="1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6" name="Shape 336"/>
          <p:cNvSpPr txBox="1">
            <a:spLocks noGrp="1"/>
          </p:cNvSpPr>
          <p:nvPr>
            <p:ph type="body" idx="4294967295"/>
          </p:nvPr>
        </p:nvSpPr>
        <p:spPr>
          <a:xfrm>
            <a:off x="3368075" y="2870175"/>
            <a:ext cx="1863900" cy="97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Консультант по организационному развитию. Бизнес-эксперт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endParaRPr sz="800">
              <a:solidFill>
                <a:srgbClr val="5F747A"/>
              </a:solidFill>
            </a:endParaRPr>
          </a:p>
        </p:txBody>
      </p:sp>
      <p:sp>
        <p:nvSpPr>
          <p:cNvPr id="337" name="Shape 337"/>
          <p:cNvSpPr txBox="1">
            <a:spLocks noGrp="1"/>
          </p:cNvSpPr>
          <p:nvPr>
            <p:ph type="body" idx="4294967295"/>
          </p:nvPr>
        </p:nvSpPr>
        <p:spPr>
          <a:xfrm>
            <a:off x="6325454" y="3866842"/>
            <a:ext cx="2360100" cy="66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190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700"/>
              <a:buFont typeface="Roboto"/>
              <a:buChar char="—"/>
            </a:pPr>
            <a:r>
              <a:rPr lang="en" sz="7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Правовые аспекты регистрации</a:t>
            </a:r>
            <a:endParaRPr sz="7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                     и ведения бизнеса</a:t>
            </a:r>
            <a:endParaRPr sz="7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190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700"/>
              <a:buFont typeface="Roboto"/>
              <a:buChar char="—"/>
            </a:pPr>
            <a:r>
              <a:rPr lang="en" sz="7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Товарный знак и доменное имя</a:t>
            </a:r>
            <a:endParaRPr sz="7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endParaRPr sz="700">
              <a:solidFill>
                <a:srgbClr val="5F747A"/>
              </a:solidFill>
            </a:endParaRPr>
          </a:p>
        </p:txBody>
      </p:sp>
      <p:sp>
        <p:nvSpPr>
          <p:cNvPr id="338" name="Shape 338"/>
          <p:cNvSpPr txBox="1">
            <a:spLocks noGrp="1"/>
          </p:cNvSpPr>
          <p:nvPr>
            <p:ph type="body" idx="4294967295"/>
          </p:nvPr>
        </p:nvSpPr>
        <p:spPr>
          <a:xfrm>
            <a:off x="6555455" y="2541075"/>
            <a:ext cx="1995900" cy="38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Людмила Харитонова</a:t>
            </a:r>
            <a:endParaRPr sz="1200" b="1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9" name="Shape 339"/>
          <p:cNvSpPr txBox="1">
            <a:spLocks noGrp="1"/>
          </p:cNvSpPr>
          <p:nvPr>
            <p:ph type="body" idx="4294967295"/>
          </p:nvPr>
        </p:nvSpPr>
        <p:spPr>
          <a:xfrm>
            <a:off x="6555450" y="2866600"/>
            <a:ext cx="1863900" cy="5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Управляющий партнер Юридической Компании «Зарцын, Янковский и партнеры»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endParaRPr sz="800">
              <a:solidFill>
                <a:srgbClr val="5F747A"/>
              </a:solidFill>
            </a:endParaRPr>
          </a:p>
        </p:txBody>
      </p:sp>
      <p:cxnSp>
        <p:nvCxnSpPr>
          <p:cNvPr id="340" name="Shape 340"/>
          <p:cNvCxnSpPr/>
          <p:nvPr/>
        </p:nvCxnSpPr>
        <p:spPr>
          <a:xfrm>
            <a:off x="3436370" y="2411917"/>
            <a:ext cx="1667400" cy="0"/>
          </a:xfrm>
          <a:prstGeom prst="straightConnector1">
            <a:avLst/>
          </a:prstGeom>
          <a:noFill/>
          <a:ln w="28575" cap="flat" cmpd="sng">
            <a:solidFill>
              <a:srgbClr val="D8382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1" name="Shape 341"/>
          <p:cNvCxnSpPr/>
          <p:nvPr/>
        </p:nvCxnSpPr>
        <p:spPr>
          <a:xfrm>
            <a:off x="6663142" y="2410325"/>
            <a:ext cx="1663500" cy="0"/>
          </a:xfrm>
          <a:prstGeom prst="straightConnector1">
            <a:avLst/>
          </a:prstGeom>
          <a:noFill/>
          <a:ln w="28575" cap="flat" cmpd="sng">
            <a:solidFill>
              <a:srgbClr val="79AE4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2" name="Shape 342"/>
          <p:cNvCxnSpPr/>
          <p:nvPr/>
        </p:nvCxnSpPr>
        <p:spPr>
          <a:xfrm>
            <a:off x="3436370" y="4372142"/>
            <a:ext cx="1667400" cy="0"/>
          </a:xfrm>
          <a:prstGeom prst="straightConnector1">
            <a:avLst/>
          </a:prstGeom>
          <a:noFill/>
          <a:ln w="9525" cap="flat" cmpd="sng">
            <a:solidFill>
              <a:srgbClr val="D8382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3" name="Shape 343"/>
          <p:cNvCxnSpPr/>
          <p:nvPr/>
        </p:nvCxnSpPr>
        <p:spPr>
          <a:xfrm>
            <a:off x="6663142" y="4370550"/>
            <a:ext cx="1663500" cy="0"/>
          </a:xfrm>
          <a:prstGeom prst="straightConnector1">
            <a:avLst/>
          </a:prstGeom>
          <a:noFill/>
          <a:ln w="9525" cap="flat" cmpd="sng">
            <a:solidFill>
              <a:srgbClr val="79AE4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44" name="Shape 344" descr="malkova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78750" y="699262"/>
            <a:ext cx="1327905" cy="1698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Shape 345" descr="Харитонова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66491" y="697725"/>
            <a:ext cx="1132159" cy="1698249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Shape 346"/>
          <p:cNvSpPr txBox="1">
            <a:spLocks noGrp="1"/>
          </p:cNvSpPr>
          <p:nvPr>
            <p:ph type="title"/>
          </p:nvPr>
        </p:nvSpPr>
        <p:spPr>
          <a:xfrm>
            <a:off x="235500" y="160775"/>
            <a:ext cx="3244200" cy="51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5F6165"/>
              </a:buClr>
              <a:buFont typeface="Arial"/>
              <a:buNone/>
            </a:pPr>
            <a:r>
              <a:rPr lang="en"/>
              <a:t>СПИКЕРЫ</a:t>
            </a:r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Shape 351"/>
          <p:cNvSpPr txBox="1">
            <a:spLocks noGrp="1"/>
          </p:cNvSpPr>
          <p:nvPr>
            <p:ph type="body" idx="4294967295"/>
          </p:nvPr>
        </p:nvSpPr>
        <p:spPr>
          <a:xfrm>
            <a:off x="325517" y="2541075"/>
            <a:ext cx="1995900" cy="38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Юлиана Гордон</a:t>
            </a:r>
            <a:endParaRPr sz="1200" b="1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2" name="Shape 352"/>
          <p:cNvSpPr txBox="1">
            <a:spLocks noGrp="1"/>
          </p:cNvSpPr>
          <p:nvPr>
            <p:ph type="body" idx="4294967295"/>
          </p:nvPr>
        </p:nvSpPr>
        <p:spPr>
          <a:xfrm>
            <a:off x="325517" y="2866600"/>
            <a:ext cx="1764600" cy="5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Управляющий директор интернет-магазина aizel.ru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spcBef>
                <a:spcPts val="1600"/>
              </a:spcBef>
              <a:spcAft>
                <a:spcPts val="160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3" name="Shape 353"/>
          <p:cNvSpPr txBox="1">
            <a:spLocks noGrp="1"/>
          </p:cNvSpPr>
          <p:nvPr>
            <p:ph type="body" idx="4294967295"/>
          </p:nvPr>
        </p:nvSpPr>
        <p:spPr>
          <a:xfrm>
            <a:off x="3094072" y="4036839"/>
            <a:ext cx="2360100" cy="66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190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700"/>
              <a:buFont typeface="Roboto"/>
              <a:buChar char="—"/>
            </a:pPr>
            <a:r>
              <a:rPr lang="en" sz="7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Финансы</a:t>
            </a:r>
            <a:endParaRPr sz="7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endParaRPr sz="700">
              <a:solidFill>
                <a:srgbClr val="5F747A"/>
              </a:solidFill>
            </a:endParaRPr>
          </a:p>
        </p:txBody>
      </p:sp>
      <p:sp>
        <p:nvSpPr>
          <p:cNvPr id="354" name="Shape 354"/>
          <p:cNvSpPr txBox="1">
            <a:spLocks noGrp="1"/>
          </p:cNvSpPr>
          <p:nvPr>
            <p:ph type="body" idx="4294967295"/>
          </p:nvPr>
        </p:nvSpPr>
        <p:spPr>
          <a:xfrm>
            <a:off x="3338727" y="2541075"/>
            <a:ext cx="1764600" cy="38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Дмитрий Зайцев</a:t>
            </a:r>
            <a:endParaRPr sz="1200" b="1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5" name="Shape 355"/>
          <p:cNvSpPr txBox="1">
            <a:spLocks noGrp="1"/>
          </p:cNvSpPr>
          <p:nvPr>
            <p:ph type="body" idx="4294967295"/>
          </p:nvPr>
        </p:nvSpPr>
        <p:spPr>
          <a:xfrm>
            <a:off x="3368080" y="2870168"/>
            <a:ext cx="1764600" cy="97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Автор и ведущий курсов для предпринимателей в «Мегапрорыв». Инвестор, управляющий активами. Эксперт в области управления инвестициями, финансового менеджмента, сделок M&amp;A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endParaRPr sz="800">
              <a:solidFill>
                <a:srgbClr val="5F747A"/>
              </a:solidFill>
            </a:endParaRPr>
          </a:p>
        </p:txBody>
      </p:sp>
      <p:sp>
        <p:nvSpPr>
          <p:cNvPr id="356" name="Shape 356"/>
          <p:cNvSpPr txBox="1">
            <a:spLocks noGrp="1"/>
          </p:cNvSpPr>
          <p:nvPr>
            <p:ph type="body" idx="4294967295"/>
          </p:nvPr>
        </p:nvSpPr>
        <p:spPr>
          <a:xfrm>
            <a:off x="6310797" y="3959546"/>
            <a:ext cx="2360100" cy="66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190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700"/>
              <a:buFont typeface="Roboto"/>
              <a:buChar char="—"/>
            </a:pPr>
            <a:r>
              <a:rPr lang="en" sz="7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Исследование и анализ рынка</a:t>
            </a:r>
            <a:endParaRPr sz="7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190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700"/>
              <a:buFont typeface="Roboto"/>
              <a:buChar char="—"/>
            </a:pPr>
            <a:r>
              <a:rPr lang="en" sz="7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Конкурентная борьба</a:t>
            </a:r>
            <a:endParaRPr sz="7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endParaRPr sz="700">
              <a:solidFill>
                <a:srgbClr val="5F747A"/>
              </a:solidFill>
            </a:endParaRPr>
          </a:p>
        </p:txBody>
      </p:sp>
      <p:sp>
        <p:nvSpPr>
          <p:cNvPr id="357" name="Shape 357"/>
          <p:cNvSpPr txBox="1">
            <a:spLocks noGrp="1"/>
          </p:cNvSpPr>
          <p:nvPr>
            <p:ph type="body" idx="4294967295"/>
          </p:nvPr>
        </p:nvSpPr>
        <p:spPr>
          <a:xfrm>
            <a:off x="6555455" y="2541075"/>
            <a:ext cx="1995900" cy="38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Константин Холстинин</a:t>
            </a:r>
            <a:endParaRPr sz="1200" b="1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8" name="Shape 358"/>
          <p:cNvSpPr txBox="1">
            <a:spLocks noGrp="1"/>
          </p:cNvSpPr>
          <p:nvPr>
            <p:ph type="body" idx="4294967295"/>
          </p:nvPr>
        </p:nvSpPr>
        <p:spPr>
          <a:xfrm>
            <a:off x="6555455" y="2866600"/>
            <a:ext cx="1764600" cy="5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Основатель агентства Business Engineering Services, эксперт по разработке бизнес-продуктов</a:t>
            </a: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endParaRPr sz="800">
              <a:solidFill>
                <a:srgbClr val="5F747A"/>
              </a:solidFill>
            </a:endParaRPr>
          </a:p>
        </p:txBody>
      </p:sp>
      <p:cxnSp>
        <p:nvCxnSpPr>
          <p:cNvPr id="359" name="Shape 359"/>
          <p:cNvCxnSpPr/>
          <p:nvPr/>
        </p:nvCxnSpPr>
        <p:spPr>
          <a:xfrm>
            <a:off x="423157" y="2410317"/>
            <a:ext cx="1684200" cy="0"/>
          </a:xfrm>
          <a:prstGeom prst="straightConnector1">
            <a:avLst/>
          </a:prstGeom>
          <a:noFill/>
          <a:ln w="28575" cap="flat" cmpd="sng">
            <a:solidFill>
              <a:srgbClr val="F37B4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0" name="Shape 360"/>
          <p:cNvCxnSpPr/>
          <p:nvPr/>
        </p:nvCxnSpPr>
        <p:spPr>
          <a:xfrm>
            <a:off x="3436370" y="2411917"/>
            <a:ext cx="1667400" cy="0"/>
          </a:xfrm>
          <a:prstGeom prst="straightConnector1">
            <a:avLst/>
          </a:prstGeom>
          <a:noFill/>
          <a:ln w="28575" cap="flat" cmpd="sng">
            <a:solidFill>
              <a:srgbClr val="D8382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1" name="Shape 361"/>
          <p:cNvCxnSpPr/>
          <p:nvPr/>
        </p:nvCxnSpPr>
        <p:spPr>
          <a:xfrm>
            <a:off x="6663142" y="2410325"/>
            <a:ext cx="1663500" cy="0"/>
          </a:xfrm>
          <a:prstGeom prst="straightConnector1">
            <a:avLst/>
          </a:prstGeom>
          <a:noFill/>
          <a:ln w="28575" cap="flat" cmpd="sng">
            <a:solidFill>
              <a:srgbClr val="79AE4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2" name="Shape 362"/>
          <p:cNvCxnSpPr/>
          <p:nvPr/>
        </p:nvCxnSpPr>
        <p:spPr>
          <a:xfrm>
            <a:off x="423157" y="4370542"/>
            <a:ext cx="1684200" cy="0"/>
          </a:xfrm>
          <a:prstGeom prst="straightConnector1">
            <a:avLst/>
          </a:prstGeom>
          <a:noFill/>
          <a:ln w="9525" cap="flat" cmpd="sng">
            <a:solidFill>
              <a:srgbClr val="F37B4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3" name="Shape 363"/>
          <p:cNvCxnSpPr/>
          <p:nvPr/>
        </p:nvCxnSpPr>
        <p:spPr>
          <a:xfrm>
            <a:off x="3436370" y="4372142"/>
            <a:ext cx="1667400" cy="0"/>
          </a:xfrm>
          <a:prstGeom prst="straightConnector1">
            <a:avLst/>
          </a:prstGeom>
          <a:noFill/>
          <a:ln w="9525" cap="flat" cmpd="sng">
            <a:solidFill>
              <a:srgbClr val="D8382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4" name="Shape 364"/>
          <p:cNvCxnSpPr/>
          <p:nvPr/>
        </p:nvCxnSpPr>
        <p:spPr>
          <a:xfrm>
            <a:off x="6663142" y="4370550"/>
            <a:ext cx="1663500" cy="0"/>
          </a:xfrm>
          <a:prstGeom prst="straightConnector1">
            <a:avLst/>
          </a:prstGeom>
          <a:noFill/>
          <a:ln w="9525" cap="flat" cmpd="sng">
            <a:solidFill>
              <a:srgbClr val="79AE4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65" name="Shape 365"/>
          <p:cNvSpPr txBox="1">
            <a:spLocks noGrp="1"/>
          </p:cNvSpPr>
          <p:nvPr>
            <p:ph type="body" idx="4294967295"/>
          </p:nvPr>
        </p:nvSpPr>
        <p:spPr>
          <a:xfrm>
            <a:off x="85213" y="4036839"/>
            <a:ext cx="2360100" cy="66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190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747A"/>
              </a:buClr>
              <a:buSzPts val="700"/>
              <a:buFont typeface="Roboto"/>
              <a:buChar char="—"/>
            </a:pPr>
            <a:r>
              <a:rPr lang="en" sz="7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Интернет-продвижение</a:t>
            </a:r>
            <a:endParaRPr sz="7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endParaRPr sz="700">
              <a:solidFill>
                <a:srgbClr val="5F747A"/>
              </a:solidFill>
            </a:endParaRPr>
          </a:p>
        </p:txBody>
      </p:sp>
      <p:pic>
        <p:nvPicPr>
          <p:cNvPr id="366" name="Shape 366" descr="gordon_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567" y="707819"/>
            <a:ext cx="1724890" cy="16853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Shape 367" descr="zaytcev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78175" y="629487"/>
            <a:ext cx="1239501" cy="1770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Shape 368" descr="Холстинин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86950" y="673781"/>
            <a:ext cx="1684199" cy="1719419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Shape 369"/>
          <p:cNvSpPr txBox="1">
            <a:spLocks noGrp="1"/>
          </p:cNvSpPr>
          <p:nvPr>
            <p:ph type="title"/>
          </p:nvPr>
        </p:nvSpPr>
        <p:spPr>
          <a:xfrm>
            <a:off x="235500" y="160775"/>
            <a:ext cx="3994500" cy="51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5F6165"/>
              </a:buClr>
              <a:buFont typeface="Arial"/>
              <a:buNone/>
            </a:pPr>
            <a:r>
              <a:rPr lang="en"/>
              <a:t>СПИКЕРЫ</a:t>
            </a:r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4" name="Shape 374"/>
          <p:cNvCxnSpPr/>
          <p:nvPr/>
        </p:nvCxnSpPr>
        <p:spPr>
          <a:xfrm>
            <a:off x="6662235" y="-947195"/>
            <a:ext cx="1886700" cy="0"/>
          </a:xfrm>
          <a:prstGeom prst="straightConnector1">
            <a:avLst/>
          </a:prstGeom>
          <a:noFill/>
          <a:ln w="28575" cap="flat" cmpd="sng">
            <a:solidFill>
              <a:srgbClr val="FED14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75" name="Shape 375" descr="Macbook-Flat-Mockup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8275" y="1083225"/>
            <a:ext cx="5744876" cy="3371299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Shape 376"/>
          <p:cNvSpPr txBox="1">
            <a:spLocks noGrp="1"/>
          </p:cNvSpPr>
          <p:nvPr>
            <p:ph type="title"/>
          </p:nvPr>
        </p:nvSpPr>
        <p:spPr>
          <a:xfrm>
            <a:off x="235500" y="160775"/>
            <a:ext cx="6870600" cy="51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СТРАНИЦА РЕГИСТРАЦИИ </a:t>
            </a:r>
            <a:r>
              <a:rPr lang="en" u="sng">
                <a:solidFill>
                  <a:srgbClr val="79AE42"/>
                </a:solidFill>
                <a:hlinkClick r:id="rId4"/>
              </a:rPr>
              <a:t>BUSINESS-CLASS.</a:t>
            </a:r>
            <a:r>
              <a:rPr lang="en" u="sng">
                <a:solidFill>
                  <a:srgbClr val="79AE42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PRO</a:t>
            </a:r>
            <a:endParaRPr/>
          </a:p>
        </p:txBody>
      </p:sp>
      <p:sp>
        <p:nvSpPr>
          <p:cNvPr id="377" name="Shape 377"/>
          <p:cNvSpPr/>
          <p:nvPr/>
        </p:nvSpPr>
        <p:spPr>
          <a:xfrm>
            <a:off x="2232800" y="1584025"/>
            <a:ext cx="4148700" cy="2369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78" name="Shape 378"/>
          <p:cNvPicPr preferRelativeResize="0"/>
          <p:nvPr/>
        </p:nvPicPr>
        <p:blipFill rotWithShape="1">
          <a:blip r:embed="rId5">
            <a:alphaModFix/>
          </a:blip>
          <a:srcRect l="911" r="1049"/>
          <a:stretch/>
        </p:blipFill>
        <p:spPr>
          <a:xfrm>
            <a:off x="2247525" y="1660213"/>
            <a:ext cx="4119226" cy="2166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Shape 402"/>
          <p:cNvSpPr txBox="1"/>
          <p:nvPr/>
        </p:nvSpPr>
        <p:spPr>
          <a:xfrm>
            <a:off x="4918375" y="1096300"/>
            <a:ext cx="4098300" cy="3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Улучшение состояния бизнеса и создание новых предприятий</a:t>
            </a:r>
            <a:endParaRPr sz="1600"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3" name="Shape 403"/>
          <p:cNvSpPr txBox="1"/>
          <p:nvPr/>
        </p:nvSpPr>
        <p:spPr>
          <a:xfrm>
            <a:off x="235500" y="1096300"/>
            <a:ext cx="3550200" cy="3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Удовлетворенность и уверенность предпринимателей</a:t>
            </a:r>
            <a:endParaRPr sz="1600"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4" name="Shape 404"/>
          <p:cNvSpPr txBox="1"/>
          <p:nvPr/>
        </p:nvSpPr>
        <p:spPr>
          <a:xfrm>
            <a:off x="1223450" y="1770175"/>
            <a:ext cx="2506500" cy="3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Почти все предприниматели </a:t>
            </a:r>
            <a:r>
              <a:rPr lang="en" sz="1000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довольны программой</a:t>
            </a:r>
            <a:r>
              <a:rPr lang="en" sz="10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 и считают ее </a:t>
            </a:r>
            <a:r>
              <a:rPr lang="en" sz="1000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хорошей инвестицией времени</a:t>
            </a:r>
            <a:endParaRPr sz="1000"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5" name="Shape 405"/>
          <p:cNvSpPr txBox="1"/>
          <p:nvPr/>
        </p:nvSpPr>
        <p:spPr>
          <a:xfrm>
            <a:off x="1223450" y="2727076"/>
            <a:ext cx="2506500" cy="3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Участники </a:t>
            </a:r>
            <a:r>
              <a:rPr lang="en" sz="1000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готовы активно рекомендовать</a:t>
            </a:r>
            <a:r>
              <a:rPr lang="en" sz="10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 программу другим</a:t>
            </a:r>
            <a:endParaRPr sz="10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6" name="Shape 406"/>
          <p:cNvSpPr txBox="1"/>
          <p:nvPr/>
        </p:nvSpPr>
        <p:spPr>
          <a:xfrm>
            <a:off x="1223450" y="3477875"/>
            <a:ext cx="2506500" cy="3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Уверенность предпринимателей выросла</a:t>
            </a:r>
            <a:r>
              <a:rPr lang="en" sz="10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: они готовы создать/развивать свой бизнес используя новые навыки</a:t>
            </a:r>
            <a:endParaRPr sz="10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7" name="Shape 407"/>
          <p:cNvSpPr/>
          <p:nvPr/>
        </p:nvSpPr>
        <p:spPr>
          <a:xfrm rot="5400000">
            <a:off x="4202100" y="2937000"/>
            <a:ext cx="584700" cy="198300"/>
          </a:xfrm>
          <a:prstGeom prst="triangle">
            <a:avLst>
              <a:gd name="adj" fmla="val 50000"/>
            </a:avLst>
          </a:prstGeom>
          <a:solidFill>
            <a:srgbClr val="D9EA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Shape 408"/>
          <p:cNvSpPr txBox="1"/>
          <p:nvPr/>
        </p:nvSpPr>
        <p:spPr>
          <a:xfrm>
            <a:off x="5019026" y="2178300"/>
            <a:ext cx="1011000" cy="63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F37B46"/>
                </a:solidFill>
                <a:latin typeface="Roboto"/>
                <a:ea typeface="Roboto"/>
                <a:cs typeface="Roboto"/>
                <a:sym typeface="Roboto"/>
              </a:rPr>
              <a:t>56%</a:t>
            </a:r>
            <a:endParaRPr sz="2900" b="1">
              <a:solidFill>
                <a:srgbClr val="F37B4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9" name="Shape 409"/>
          <p:cNvSpPr txBox="1"/>
          <p:nvPr/>
        </p:nvSpPr>
        <p:spPr>
          <a:xfrm>
            <a:off x="5959300" y="2074975"/>
            <a:ext cx="2850300" cy="3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отметили </a:t>
            </a:r>
            <a:r>
              <a:rPr lang="en" sz="1000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значимые позитивные изменения в бизнесе</a:t>
            </a:r>
            <a:r>
              <a:rPr lang="en" sz="10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, напрямую связанные с программой (рост выручки, прибыли, новые клиенты и т.п.)</a:t>
            </a:r>
            <a:endParaRPr sz="1000"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0" name="Shape 410"/>
          <p:cNvSpPr txBox="1"/>
          <p:nvPr/>
        </p:nvSpPr>
        <p:spPr>
          <a:xfrm>
            <a:off x="5014676" y="3244475"/>
            <a:ext cx="1011000" cy="63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F37B46"/>
                </a:solidFill>
                <a:latin typeface="Roboto"/>
                <a:ea typeface="Roboto"/>
                <a:cs typeface="Roboto"/>
                <a:sym typeface="Roboto"/>
              </a:rPr>
              <a:t>18%</a:t>
            </a:r>
            <a:endParaRPr sz="2900" b="1">
              <a:solidFill>
                <a:srgbClr val="F37B4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11" name="Shape 411" title="Points scored"/>
          <p:cNvPicPr preferRelativeResize="0"/>
          <p:nvPr/>
        </p:nvPicPr>
        <p:blipFill rotWithShape="1">
          <a:blip r:embed="rId3">
            <a:alphaModFix/>
          </a:blip>
          <a:srcRect l="5033"/>
          <a:stretch/>
        </p:blipFill>
        <p:spPr>
          <a:xfrm>
            <a:off x="152400" y="1660875"/>
            <a:ext cx="1153824" cy="751251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Shape 412"/>
          <p:cNvSpPr txBox="1"/>
          <p:nvPr/>
        </p:nvSpPr>
        <p:spPr>
          <a:xfrm>
            <a:off x="5954950" y="3204325"/>
            <a:ext cx="2850300" cy="3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создали бизнес </a:t>
            </a:r>
            <a:r>
              <a:rPr lang="en" sz="10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используя полученные навыки во время обучения или через 3-4 месяца после его завершения </a:t>
            </a:r>
            <a:endParaRPr sz="1000"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3" name="Shape 413"/>
          <p:cNvSpPr txBox="1"/>
          <p:nvPr/>
        </p:nvSpPr>
        <p:spPr>
          <a:xfrm>
            <a:off x="235500" y="160775"/>
            <a:ext cx="8596800" cy="5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5F747A"/>
                </a:solidFill>
                <a:latin typeface="Roboto"/>
                <a:ea typeface="Roboto"/>
                <a:cs typeface="Roboto"/>
                <a:sym typeface="Roboto"/>
              </a:rPr>
              <a:t>ВЛИЯНИЕ ПРОГРАММЫ НА РАЗВИТИЕ ПРЕДПРИНИМАТЕЛЬСТВА</a:t>
            </a:r>
            <a:endParaRPr sz="1800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14" name="Shape 414" title="Points scored"/>
          <p:cNvPicPr preferRelativeResize="0"/>
          <p:nvPr/>
        </p:nvPicPr>
        <p:blipFill rotWithShape="1">
          <a:blip r:embed="rId3">
            <a:alphaModFix/>
          </a:blip>
          <a:srcRect l="5033"/>
          <a:stretch/>
        </p:blipFill>
        <p:spPr>
          <a:xfrm>
            <a:off x="152400" y="2590900"/>
            <a:ext cx="1153824" cy="751251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Shape 415"/>
          <p:cNvSpPr txBox="1"/>
          <p:nvPr/>
        </p:nvSpPr>
        <p:spPr>
          <a:xfrm>
            <a:off x="397521" y="1834008"/>
            <a:ext cx="832500" cy="63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38761D"/>
                </a:solidFill>
                <a:latin typeface="Roboto"/>
                <a:ea typeface="Roboto"/>
                <a:cs typeface="Roboto"/>
                <a:sym typeface="Roboto"/>
              </a:rPr>
              <a:t>93%</a:t>
            </a:r>
            <a:endParaRPr sz="1800" b="1">
              <a:solidFill>
                <a:srgbClr val="38761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6" name="Shape 416"/>
          <p:cNvSpPr txBox="1"/>
          <p:nvPr/>
        </p:nvSpPr>
        <p:spPr>
          <a:xfrm>
            <a:off x="383100" y="2752250"/>
            <a:ext cx="692400" cy="3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38761D"/>
                </a:solidFill>
                <a:latin typeface="Roboto"/>
                <a:ea typeface="Roboto"/>
                <a:cs typeface="Roboto"/>
                <a:sym typeface="Roboto"/>
              </a:rPr>
              <a:t>85%</a:t>
            </a:r>
            <a:endParaRPr sz="1800" b="1">
              <a:solidFill>
                <a:srgbClr val="38761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17" name="Shape 417" title="Points scored"/>
          <p:cNvPicPr preferRelativeResize="0"/>
          <p:nvPr/>
        </p:nvPicPr>
        <p:blipFill rotWithShape="1">
          <a:blip r:embed="rId3">
            <a:alphaModFix/>
          </a:blip>
          <a:srcRect l="5033"/>
          <a:stretch/>
        </p:blipFill>
        <p:spPr>
          <a:xfrm>
            <a:off x="152400" y="3478775"/>
            <a:ext cx="1153824" cy="751251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Shape 418"/>
          <p:cNvSpPr txBox="1"/>
          <p:nvPr/>
        </p:nvSpPr>
        <p:spPr>
          <a:xfrm>
            <a:off x="397521" y="3624233"/>
            <a:ext cx="832500" cy="63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38761D"/>
                </a:solidFill>
                <a:latin typeface="Roboto"/>
                <a:ea typeface="Roboto"/>
                <a:cs typeface="Roboto"/>
                <a:sym typeface="Roboto"/>
              </a:rPr>
              <a:t>78%</a:t>
            </a:r>
            <a:endParaRPr sz="1800" b="1">
              <a:solidFill>
                <a:srgbClr val="38761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419" name="Shape 419"/>
          <p:cNvCxnSpPr/>
          <p:nvPr/>
        </p:nvCxnSpPr>
        <p:spPr>
          <a:xfrm>
            <a:off x="308175" y="1468425"/>
            <a:ext cx="3372900" cy="0"/>
          </a:xfrm>
          <a:prstGeom prst="straightConnector1">
            <a:avLst/>
          </a:prstGeom>
          <a:noFill/>
          <a:ln w="28575" cap="flat" cmpd="sng">
            <a:solidFill>
              <a:srgbClr val="F37B4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20" name="Shape 420"/>
          <p:cNvSpPr txBox="1">
            <a:spLocks noGrp="1"/>
          </p:cNvSpPr>
          <p:nvPr>
            <p:ph type="title" idx="4294967295"/>
          </p:nvPr>
        </p:nvSpPr>
        <p:spPr>
          <a:xfrm>
            <a:off x="235500" y="502076"/>
            <a:ext cx="8596800" cy="27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B7B7B7"/>
                </a:solidFill>
                <a:latin typeface="Roboto"/>
                <a:ea typeface="Roboto"/>
                <a:cs typeface="Roboto"/>
                <a:sym typeface="Roboto"/>
              </a:rPr>
              <a:t>На основании исследования эффективности программы и удовлетворенности участников, проведенного международной исследовательской компанией IPSOS COMCON</a:t>
            </a:r>
            <a:endParaRPr/>
          </a:p>
        </p:txBody>
      </p:sp>
      <p:cxnSp>
        <p:nvCxnSpPr>
          <p:cNvPr id="421" name="Shape 421"/>
          <p:cNvCxnSpPr/>
          <p:nvPr/>
        </p:nvCxnSpPr>
        <p:spPr>
          <a:xfrm>
            <a:off x="5019025" y="1468825"/>
            <a:ext cx="3766800" cy="15600"/>
          </a:xfrm>
          <a:prstGeom prst="straightConnector1">
            <a:avLst/>
          </a:prstGeom>
          <a:noFill/>
          <a:ln w="28575" cap="flat" cmpd="sng">
            <a:solidFill>
              <a:srgbClr val="79AE4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Shape 435"/>
          <p:cNvSpPr txBox="1">
            <a:spLocks noGrp="1"/>
          </p:cNvSpPr>
          <p:nvPr>
            <p:ph type="title"/>
          </p:nvPr>
        </p:nvSpPr>
        <p:spPr>
          <a:xfrm>
            <a:off x="235500" y="160775"/>
            <a:ext cx="8133000" cy="51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ИСТОРИИ ВЫПУСКНИКОВ, КОТОРЫМ УДАЛОСЬ УЛУЧШИТЬ БИЗНЕС-ПОКАЗАТЕЛИ В ХОДЕ ПРОГРАММЫ</a:t>
            </a:r>
            <a:endParaRPr/>
          </a:p>
        </p:txBody>
      </p:sp>
      <p:sp>
        <p:nvSpPr>
          <p:cNvPr id="436" name="Shape 436"/>
          <p:cNvSpPr txBox="1">
            <a:spLocks noGrp="1"/>
          </p:cNvSpPr>
          <p:nvPr>
            <p:ph type="subTitle" idx="1"/>
          </p:nvPr>
        </p:nvSpPr>
        <p:spPr>
          <a:xfrm>
            <a:off x="1862075" y="1445125"/>
            <a:ext cx="2222400" cy="2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Компании</a:t>
            </a:r>
            <a:r>
              <a:rPr lang="en" sz="1100">
                <a:solidFill>
                  <a:srgbClr val="F37B46"/>
                </a:solidFill>
              </a:rPr>
              <a:t> </a:t>
            </a:r>
            <a:r>
              <a:rPr lang="en"/>
              <a:t>по производству и ремонту лодок «Колумб»</a:t>
            </a:r>
            <a:endParaRPr/>
          </a:p>
        </p:txBody>
      </p:sp>
      <p:sp>
        <p:nvSpPr>
          <p:cNvPr id="437" name="Shape 437"/>
          <p:cNvSpPr txBox="1">
            <a:spLocks noGrp="1"/>
          </p:cNvSpPr>
          <p:nvPr>
            <p:ph type="body" idx="2"/>
          </p:nvPr>
        </p:nvSpPr>
        <p:spPr>
          <a:xfrm>
            <a:off x="1862075" y="1857550"/>
            <a:ext cx="2222400" cy="2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i="1"/>
              <a:t>Татьяна Нохрина, г.Екатеринбург</a:t>
            </a:r>
            <a:endParaRPr i="1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438" name="Shape 438"/>
          <p:cNvSpPr txBox="1">
            <a:spLocks noGrp="1"/>
          </p:cNvSpPr>
          <p:nvPr>
            <p:ph type="body" idx="3"/>
          </p:nvPr>
        </p:nvSpPr>
        <p:spPr>
          <a:xfrm>
            <a:off x="2059475" y="2289575"/>
            <a:ext cx="2088300" cy="2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5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За время обучения в программе «Бизнес класс» мы </a:t>
            </a:r>
            <a:r>
              <a:rPr lang="en" b="1"/>
              <a:t>увеличили количество сотрудников</a:t>
            </a:r>
            <a:r>
              <a:rPr lang="en"/>
              <a:t> с 2 до 10 человек, распределив зоны ответственности. Нам </a:t>
            </a:r>
            <a:r>
              <a:rPr lang="en" b="1"/>
              <a:t>очень помог модуль и мероприятия по маркетингу и продажам</a:t>
            </a:r>
            <a:r>
              <a:rPr lang="en"/>
              <a:t>: сделали несколько лендингов, запустили регулярные смс и email-рассылки, работаем над CRM-системой. В итоге </a:t>
            </a:r>
            <a:r>
              <a:rPr lang="en" b="1"/>
              <a:t>количество клиентов,</a:t>
            </a:r>
            <a:r>
              <a:rPr lang="en"/>
              <a:t> совершивших покупку, </a:t>
            </a:r>
            <a:r>
              <a:rPr lang="en" b="1"/>
              <a:t>возросло на 30%</a:t>
            </a:r>
            <a:r>
              <a:rPr lang="en"/>
              <a:t>. </a:t>
            </a:r>
            <a:endParaRPr/>
          </a:p>
        </p:txBody>
      </p:sp>
      <p:sp>
        <p:nvSpPr>
          <p:cNvPr id="439" name="Shape 439"/>
          <p:cNvSpPr txBox="1">
            <a:spLocks noGrp="1"/>
          </p:cNvSpPr>
          <p:nvPr>
            <p:ph type="subTitle" idx="4"/>
          </p:nvPr>
        </p:nvSpPr>
        <p:spPr>
          <a:xfrm>
            <a:off x="6253500" y="1445125"/>
            <a:ext cx="1971000" cy="2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Детский футбольный</a:t>
            </a:r>
            <a:endParaRPr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клуб «Чемпион»</a:t>
            </a:r>
            <a:endParaRPr/>
          </a:p>
        </p:txBody>
      </p:sp>
      <p:sp>
        <p:nvSpPr>
          <p:cNvPr id="440" name="Shape 440"/>
          <p:cNvSpPr txBox="1">
            <a:spLocks noGrp="1"/>
          </p:cNvSpPr>
          <p:nvPr>
            <p:ph type="body" idx="5"/>
          </p:nvPr>
        </p:nvSpPr>
        <p:spPr>
          <a:xfrm>
            <a:off x="6253500" y="1868700"/>
            <a:ext cx="2168400" cy="2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None/>
            </a:pPr>
            <a:r>
              <a:rPr lang="en"/>
              <a:t>Предприниматель: Ильназ Давлетшин,</a:t>
            </a:r>
            <a:endParaRPr/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None/>
            </a:pPr>
            <a:r>
              <a:rPr lang="en"/>
              <a:t>г.Казань</a:t>
            </a:r>
            <a:endParaRPr/>
          </a:p>
        </p:txBody>
      </p:sp>
      <p:sp>
        <p:nvSpPr>
          <p:cNvPr id="441" name="Shape 441"/>
          <p:cNvSpPr txBox="1">
            <a:spLocks noGrp="1"/>
          </p:cNvSpPr>
          <p:nvPr>
            <p:ph type="body" idx="6"/>
          </p:nvPr>
        </p:nvSpPr>
        <p:spPr>
          <a:xfrm>
            <a:off x="6253500" y="2289575"/>
            <a:ext cx="2088300" cy="2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По окончании «Бизнес класса» были </a:t>
            </a:r>
            <a:r>
              <a:rPr lang="en" b="1"/>
              <a:t>устранены кассовые разрывы, </a:t>
            </a:r>
            <a:r>
              <a:rPr lang="en"/>
              <a:t>введена</a:t>
            </a:r>
            <a:r>
              <a:rPr lang="en" b="1"/>
              <a:t> новая система финансового учета</a:t>
            </a:r>
            <a:r>
              <a:rPr lang="en"/>
              <a:t>. Мы наладили взаимодействие с клиентами и сотрудниками, построили систему продаж, определили свою целевую аудиторию и каналы коммуникации с ней. В </a:t>
            </a:r>
            <a:r>
              <a:rPr lang="en" b="1"/>
              <a:t>2,5 раза выросло</a:t>
            </a:r>
            <a:r>
              <a:rPr lang="en"/>
              <a:t> </a:t>
            </a:r>
            <a:r>
              <a:rPr lang="en" b="1"/>
              <a:t>количество заявок на обучение и количество групп</a:t>
            </a:r>
            <a:r>
              <a:rPr lang="en"/>
              <a:t>.</a:t>
            </a:r>
            <a:endParaRPr/>
          </a:p>
        </p:txBody>
      </p:sp>
      <p:sp>
        <p:nvSpPr>
          <p:cNvPr id="442" name="Shape 442">
            <a:hlinkClick r:id="rId3"/>
          </p:cNvPr>
          <p:cNvSpPr txBox="1"/>
          <p:nvPr/>
        </p:nvSpPr>
        <p:spPr>
          <a:xfrm>
            <a:off x="4648128" y="4318249"/>
            <a:ext cx="2084100" cy="2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Видео ролик о программе</a:t>
            </a:r>
            <a:endParaRPr sz="800" u="sng">
              <a:solidFill>
                <a:srgbClr val="5F747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3" name="Shape 443"/>
          <p:cNvSpPr/>
          <p:nvPr/>
        </p:nvSpPr>
        <p:spPr>
          <a:xfrm rot="5389455">
            <a:off x="4573747" y="4409529"/>
            <a:ext cx="97800" cy="84600"/>
          </a:xfrm>
          <a:prstGeom prst="triangle">
            <a:avLst>
              <a:gd name="adj" fmla="val 50000"/>
            </a:avLst>
          </a:prstGeom>
          <a:solidFill>
            <a:srgbClr val="79AE42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44" name="Shape 444" descr="8dudeHTaQfo.jpg"/>
          <p:cNvPicPr preferRelativeResize="0"/>
          <p:nvPr/>
        </p:nvPicPr>
        <p:blipFill rotWithShape="1">
          <a:blip r:embed="rId4">
            <a:alphaModFix/>
          </a:blip>
          <a:srcRect l="40862" r="15470"/>
          <a:stretch/>
        </p:blipFill>
        <p:spPr>
          <a:xfrm>
            <a:off x="4571925" y="1589931"/>
            <a:ext cx="1538749" cy="220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Shape 445"/>
          <p:cNvPicPr preferRelativeResize="0"/>
          <p:nvPr/>
        </p:nvPicPr>
        <p:blipFill rotWithShape="1">
          <a:blip r:embed="rId5">
            <a:alphaModFix/>
          </a:blip>
          <a:srcRect l="23844" t="4787" b="25926"/>
          <a:stretch/>
        </p:blipFill>
        <p:spPr>
          <a:xfrm>
            <a:off x="353350" y="1587450"/>
            <a:ext cx="1432268" cy="220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1215</Words>
  <Application>Microsoft Office PowerPoint</Application>
  <PresentationFormat>Экран (16:9)</PresentationFormat>
  <Paragraphs>218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Cambria</vt:lpstr>
      <vt:lpstr>Roboto</vt:lpstr>
      <vt:lpstr>Simple Light</vt:lpstr>
      <vt:lpstr>ПРОГРАММА ВКЛЮЧАЕТ 2 ТРАЕКТОРИИ УЧАСТИЯ </vt:lpstr>
      <vt:lpstr>ПРОГРАММА «БИЗНЕС КЛАСС» ВКЛЮЧАЕТ 4 БЛОКА </vt:lpstr>
      <vt:lpstr>ОНЛАЙН-ПРОГРАММА</vt:lpstr>
      <vt:lpstr>МАСТЕР-КЛАССЫ В РЕГИОНЕ</vt:lpstr>
      <vt:lpstr>Условия получения наставника</vt:lpstr>
      <vt:lpstr>Важно</vt:lpstr>
      <vt:lpstr>СПИКЕРЫ </vt:lpstr>
      <vt:lpstr>СПИКЕРЫ </vt:lpstr>
      <vt:lpstr>СТРАНИЦА РЕГИСТРАЦИИ BUSINESS-CLASS.PRO</vt:lpstr>
      <vt:lpstr>На основании исследования эффективности программы и удовлетворенности участников, проведенного международной исследовательской компанией IPSOS COMCON</vt:lpstr>
      <vt:lpstr>ИСТОРИИ ВЫПУСКНИКОВ, КОТОРЫМ УДАЛОСЬ УЛУЧШИТЬ БИЗНЕС-ПОКАЗАТЕЛИ В ХОДЕ ПРОГРАММЫ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Программа развития навыков предпринимательства «Бизнес класс» от Google и Сбербанк</dc:title>
  <dc:creator>Никитина Ксения Евгеньевна</dc:creator>
  <cp:lastModifiedBy>Пастухова Елена Леонидовна</cp:lastModifiedBy>
  <cp:revision>2</cp:revision>
  <dcterms:modified xsi:type="dcterms:W3CDTF">2018-05-07T10:04:45Z</dcterms:modified>
</cp:coreProperties>
</file>